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type="screen16x9"/>
  <p:notesSz cx="6858000" cy="9144000"/>
  <p:defaultTextStyle/>
</p:presentation>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notesStyle/>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Édition publique neutre publiée par UBTS International Corp. L’équipe projet UBTS a revu et validé le travail selon confirmation de l’organisation. Les scénarios sont des hypothèses de planification. Cette revue documentaire ne constitue pas une validation expérimentale des technologies ni une évaluation scientifique externe.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Côte d’Ivoire et autres producteurs africains</a:t>
            </a:r>
            <a:endParaRPr lang="fr-FR" sz="1200"/>
          </a:p>
          <a:p>
            <a:pPr marL="0" marR="0">
              <a:lnSpc>
                <a:spcPct val="112000"/>
              </a:lnSpc>
              <a:spaceAfter>
                <a:spcPts val="0"/>
              </a:spaceAfter>
            </a:pPr>
            <a:r>
              <a:rPr lang="fr-FR" sz="1200" b="0">
                <a:solidFill>
                  <a:srgbClr val="17213A"/>
                </a:solidFill>
                <a:latin typeface="Arial"/>
              </a:rPr>
              <a:t>Horizons 2030, 2035 et 2040</a:t>
            </a:r>
            <a:endParaRPr lang="fr-FR" sz="1200"/>
          </a:p>
          <a:p>
            <a:pPr marL="0" marR="0">
              <a:lnSpc>
                <a:spcPct val="112000"/>
              </a:lnSpc>
              <a:spaceAfter>
                <a:spcPts val="0"/>
              </a:spaceAfter>
            </a:pPr>
            <a:r>
              <a:rPr lang="fr-FR" sz="1200" b="0">
                <a:solidFill>
                  <a:srgbClr val="17213A"/>
                </a:solidFill>
                <a:latin typeface="Arial"/>
              </a:rPr>
              <a:t>Recherche documentaire arrêtée au 22 octobre 2026</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
            </a:r>
            <a:endParaRPr lang="fr-F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Conclusion analytique tirée de sources de maturité différente. Cargill annonce NextCoa en mai 2026. Planet A Foods déclare une capacité sécurisée. UC Davis rapporte un démonstrateur cellulaire. Ces éléments ne permettent pas d’estimer une part mondiale actuelle de substitution.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Les alternatives végétales sans cacao disposent déjà de circuits de distribution industriels.</a:t>
            </a:r>
            <a:endParaRPr lang="fr-FR" sz="1200"/>
          </a:p>
          <a:p>
            <a:pPr marL="0" marR="0">
              <a:lnSpc>
                <a:spcPct val="112000"/>
              </a:lnSpc>
              <a:spaceAfter>
                <a:spcPts val="0"/>
              </a:spaceAfter>
            </a:pPr>
            <a:r>
              <a:rPr lang="fr-FR" sz="1200" b="0">
                <a:solidFill>
                  <a:srgbClr val="17213A"/>
                </a:solidFill>
                <a:latin typeface="Arial"/>
              </a:rPr>
              <a:t>Le cacao cellulaire progresse entre démonstrateurs, prototypes et premiers débouchés annoncés.</a:t>
            </a:r>
            <a:endParaRPr lang="fr-FR" sz="1200"/>
          </a:p>
          <a:p>
            <a:pPr marL="0" marR="0">
              <a:lnSpc>
                <a:spcPct val="112000"/>
              </a:lnSpc>
              <a:spaceAfter>
                <a:spcPts val="0"/>
              </a:spaceAfter>
            </a:pPr>
            <a:r>
              <a:rPr lang="fr-FR" sz="1200" b="0">
                <a:solidFill>
                  <a:srgbClr val="17213A"/>
                </a:solidFill>
                <a:latin typeface="Arial"/>
              </a:rPr>
              <a:t>La pression peut affecter certaines recettes et le pouvoir de négociation avant de représenter de grands volumes.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S06 Puratos 24 février 2026</a:t>
            </a:r>
            <a:endParaRPr lang="fr-FR" sz="1200"/>
          </a:p>
          <a:p>
            <a:pPr marL="0" marR="0">
              <a:lnSpc>
                <a:spcPct val="112000"/>
              </a:lnSpc>
              <a:spaceAfter>
                <a:spcPts val="0"/>
              </a:spaceAfter>
            </a:pPr>
            <a:r>
              <a:rPr lang="fr-FR" sz="1200" b="0">
                <a:solidFill>
                  <a:srgbClr val="17213A"/>
                </a:solidFill>
                <a:latin typeface="Arial"/>
              </a:rPr>
              <a:t>C, annonce de lancement futur ; non preuve de disponibilité réalisée</a:t>
            </a:r>
            <a:endParaRPr lang="fr-FR" sz="1200"/>
          </a:p>
          <a:p>
            <a:pPr marL="0" marR="0">
              <a:lnSpc>
                <a:spcPct val="112000"/>
              </a:lnSpc>
              <a:spaceAfter>
                <a:spcPts val="0"/>
              </a:spaceAfter>
            </a:pPr>
            <a:r>
              <a:rPr lang="fr-FR" sz="1200" b="0">
                <a:solidFill>
                  <a:srgbClr val="17213A"/>
                </a:solidFill>
                <a:latin typeface="Arial"/>
              </a:rPr>
              <a:t>https://www.puratos.com/news/puratos-to-launch-first-professional-chocolate-product-with-cult</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S12 Planet A Foods page mission</a:t>
            </a:r>
            <a:endParaRPr lang="fr-FR" sz="1200"/>
          </a:p>
          <a:p>
            <a:pPr marL="0" marR="0">
              <a:lnSpc>
                <a:spcPct val="112000"/>
              </a:lnSpc>
              <a:spaceAfter>
                <a:spcPts val="0"/>
              </a:spaceAfter>
            </a:pPr>
            <a:r>
              <a:rPr lang="fr-FR" sz="1200" b="0">
                <a:solidFill>
                  <a:srgbClr val="17213A"/>
                </a:solidFill>
                <a:latin typeface="Arial"/>
              </a:rPr>
              <a:t>C, capacité sécurisée déclarée ; pas ventes auditées</a:t>
            </a:r>
            <a:endParaRPr lang="fr-FR" sz="1200"/>
          </a:p>
          <a:p>
            <a:pPr marL="0" marR="0">
              <a:lnSpc>
                <a:spcPct val="112000"/>
              </a:lnSpc>
              <a:spaceAfter>
                <a:spcPts val="0"/>
              </a:spaceAfter>
            </a:pPr>
            <a:r>
              <a:rPr lang="fr-FR" sz="1200" b="0">
                <a:solidFill>
                  <a:srgbClr val="17213A"/>
                </a:solidFill>
                <a:latin typeface="Arial"/>
              </a:rPr>
              <a:t>https://planet-a-foods.com/about/mission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Taxonomie de travail. La culture de cellules végétales n’est pas nécessairement une fermentation microbienne de précision. Cellulaire ne signifie pas automatiquement génétiquement modifié. La multiplication in vitro de plants destinés aux plantations relève de l’amélioration agricole.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 matière produite et la fonction remplacée déterminent l’impact.</a:t>
            </a:r>
            <a:endParaRPr lang="fr-FR" sz="1200"/>
          </a:p>
          <a:p>
            <a:pPr marL="0" marR="0">
              <a:lnSpc>
                <a:spcPct val="112000"/>
              </a:lnSpc>
              <a:spaceAfter>
                <a:spcPts val="0"/>
              </a:spaceAfter>
            </a:pPr>
            <a:r>
              <a:rPr lang="fr-FR" sz="1200" b="0">
                <a:solidFill>
                  <a:srgbClr val="17213A"/>
                </a:solidFill>
                <a:latin typeface="Arial"/>
              </a:rPr>
              <a:t>La reformulation classique peut réduire le cacao sans technologie cellulaire.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S11 Planet A Foods page beurre</a:t>
            </a:r>
            <a:endParaRPr lang="fr-FR" sz="1200"/>
          </a:p>
          <a:p>
            <a:pPr marL="0" marR="0">
              <a:lnSpc>
                <a:spcPct val="112000"/>
              </a:lnSpc>
              <a:spaceAfter>
                <a:spcPts val="0"/>
              </a:spaceAfter>
            </a:pPr>
            <a:r>
              <a:rPr lang="fr-FR" sz="1200" b="0">
                <a:solidFill>
                  <a:srgbClr val="17213A"/>
                </a:solidFill>
                <a:latin typeface="Arial"/>
              </a:rPr>
              <a:t>C, graisses de levures et échantillons R&amp;D</a:t>
            </a:r>
            <a:endParaRPr lang="fr-FR" sz="1200"/>
          </a:p>
          <a:p>
            <a:pPr marL="0" marR="0">
              <a:lnSpc>
                <a:spcPct val="112000"/>
              </a:lnSpc>
              <a:spaceAfter>
                <a:spcPts val="0"/>
              </a:spaceAfter>
            </a:pPr>
            <a:r>
              <a:rPr lang="fr-FR" sz="1200" b="0">
                <a:solidFill>
                  <a:srgbClr val="17213A"/>
                </a:solidFill>
                <a:latin typeface="Arial"/>
              </a:rPr>
              <a:t>https://planet-a-foods.com/portfolio/butter</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S14 Commission européenne nouveaux aliments</a:t>
            </a:r>
            <a:endParaRPr lang="fr-FR" sz="1200"/>
          </a:p>
          <a:p>
            <a:pPr marL="0" marR="0">
              <a:lnSpc>
                <a:spcPct val="112000"/>
              </a:lnSpc>
              <a:spaceAfter>
                <a:spcPts val="0"/>
              </a:spaceAfter>
            </a:pPr>
            <a:r>
              <a:rPr lang="fr-FR" sz="1200" b="0">
                <a:solidFill>
                  <a:srgbClr val="17213A"/>
                </a:solidFill>
                <a:latin typeface="Arial"/>
              </a:rPr>
              <a:t>A, règlement 2015/2283 et procédure</a:t>
            </a:r>
            <a:endParaRPr lang="fr-FR" sz="1200"/>
          </a:p>
          <a:p>
            <a:pPr marL="0" marR="0">
              <a:lnSpc>
                <a:spcPct val="112000"/>
              </a:lnSpc>
              <a:spaceAfter>
                <a:spcPts val="0"/>
              </a:spaceAfter>
            </a:pPr>
            <a:r>
              <a:rPr lang="fr-FR" sz="1200" b="0">
                <a:solidFill>
                  <a:srgbClr val="17213A"/>
                </a:solidFill>
                <a:latin typeface="Arial"/>
              </a:rPr>
              <a:t>https://food.ec.europa.eu/food-safety/novel-food/legislation_en</a:t>
            </a:r>
            <a:endParaRPr lang="fr-F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Grille analytique. Conserver la date des annonces et leurs révisions. Les déclarations d’entreprises ne constituent pas des audits indépendants. La recherche ne dispose pas de séries confidentielles de ventes et de coûts.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Les litres de réacteur ne donnent pas des tonnes vendues par an.</a:t>
            </a:r>
            <a:endParaRPr lang="fr-FR" sz="1200"/>
          </a:p>
          <a:p>
            <a:pPr marL="0" marR="0">
              <a:lnSpc>
                <a:spcPct val="112000"/>
              </a:lnSpc>
              <a:spaceAfter>
                <a:spcPts val="0"/>
              </a:spaceAfter>
            </a:pPr>
            <a:r>
              <a:rPr lang="fr-FR" sz="1200" b="0">
                <a:solidFill>
                  <a:srgbClr val="17213A"/>
                </a:solidFill>
                <a:latin typeface="Arial"/>
              </a:rPr>
              <a:t>Les financements ne mesurent ni les recettes commerciales ni la substitution.</a:t>
            </a:r>
            <a:endParaRPr lang="fr-FR" sz="1200"/>
          </a:p>
          <a:p>
            <a:pPr marL="0" marR="0">
              <a:lnSpc>
                <a:spcPct val="112000"/>
              </a:lnSpc>
              <a:spaceAfter>
                <a:spcPts val="0"/>
              </a:spaceAfter>
            </a:pPr>
            <a:r>
              <a:rPr lang="fr-FR" sz="1200" b="0">
                <a:solidFill>
                  <a:srgbClr val="17213A"/>
                </a:solidFill>
                <a:latin typeface="Arial"/>
              </a:rPr>
              <a:t>Le fournisseur et son distributeur peuvent déclarer les mêmes volumes.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S06 Puratos 24 février 2026</a:t>
            </a:r>
            <a:endParaRPr lang="fr-FR" sz="1200"/>
          </a:p>
          <a:p>
            <a:pPr marL="0" marR="0">
              <a:lnSpc>
                <a:spcPct val="112000"/>
              </a:lnSpc>
              <a:spaceAfter>
                <a:spcPts val="0"/>
              </a:spaceAfter>
            </a:pPr>
            <a:r>
              <a:rPr lang="fr-FR" sz="1200" b="0">
                <a:solidFill>
                  <a:srgbClr val="17213A"/>
                </a:solidFill>
                <a:latin typeface="Arial"/>
              </a:rPr>
              <a:t>C, annonce de lancement futur ; non preuve de disponibilité réalisée</a:t>
            </a:r>
            <a:endParaRPr lang="fr-FR" sz="1200"/>
          </a:p>
          <a:p>
            <a:pPr marL="0" marR="0">
              <a:lnSpc>
                <a:spcPct val="112000"/>
              </a:lnSpc>
              <a:spaceAfter>
                <a:spcPts val="0"/>
              </a:spaceAfter>
            </a:pPr>
            <a:r>
              <a:rPr lang="fr-FR" sz="1200" b="0">
                <a:solidFill>
                  <a:srgbClr val="17213A"/>
                </a:solidFill>
                <a:latin typeface="Arial"/>
              </a:rPr>
              <a:t>https://www.puratos.com/news/puratos-to-launch-first-professional-chocolate-product-with-cult</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S12 Planet A Foods page mission</a:t>
            </a:r>
            <a:endParaRPr lang="fr-FR" sz="1200"/>
          </a:p>
          <a:p>
            <a:pPr marL="0" marR="0">
              <a:lnSpc>
                <a:spcPct val="112000"/>
              </a:lnSpc>
              <a:spaceAfter>
                <a:spcPts val="0"/>
              </a:spaceAfter>
            </a:pPr>
            <a:r>
              <a:rPr lang="fr-FR" sz="1200" b="0">
                <a:solidFill>
                  <a:srgbClr val="17213A"/>
                </a:solidFill>
                <a:latin typeface="Arial"/>
              </a:rPr>
              <a:t>C, capacité sécurisée déclarée ; pas ventes auditées</a:t>
            </a:r>
            <a:endParaRPr lang="fr-FR" sz="1200"/>
          </a:p>
          <a:p>
            <a:pPr marL="0" marR="0">
              <a:lnSpc>
                <a:spcPct val="112000"/>
              </a:lnSpc>
              <a:spaceAfter>
                <a:spcPts val="0"/>
              </a:spaceAfter>
            </a:pPr>
            <a:r>
              <a:rPr lang="fr-FR" sz="1200" b="0">
                <a:solidFill>
                  <a:srgbClr val="17213A"/>
                </a:solidFill>
                <a:latin typeface="Arial"/>
              </a:rPr>
              <a:t>https://planet-a-foods.com/about/mission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UC Davis, mai 2026, anticipe la poudre California Cultured début 2027. Puratos annonce en février un lancement vers fin 2026. Différence à réconcilier. Celleste annonce des prototypes en avril. GALY/WunderHaus annonce en octobre des premières commandes de produits hybrides et un lancement professionnel prévu en décembre 2026, sans volumes divulgués (S10).</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 disponibilité et les coûts doivent être vérifiés par produit.</a:t>
            </a:r>
            <a:endParaRPr lang="fr-FR" sz="1200"/>
          </a:p>
          <a:p>
            <a:pPr marL="0" marR="0">
              <a:lnSpc>
                <a:spcPct val="112000"/>
              </a:lnSpc>
              <a:spaceAfter>
                <a:spcPts val="0"/>
              </a:spaceAfter>
            </a:pPr>
            <a:r>
              <a:rPr lang="fr-FR" sz="1200" b="0">
                <a:solidFill>
                  <a:srgbClr val="17213A"/>
                </a:solidFill>
                <a:latin typeface="Arial"/>
              </a:rPr>
              <a:t>Les calendriers publiés peuvent différer entre partenaires.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S06 Puratos 24 février 2026</a:t>
            </a:r>
            <a:endParaRPr lang="fr-FR" sz="1200"/>
          </a:p>
          <a:p>
            <a:pPr marL="0" marR="0">
              <a:lnSpc>
                <a:spcPct val="112000"/>
              </a:lnSpc>
              <a:spaceAfter>
                <a:spcPts val="0"/>
              </a:spaceAfter>
            </a:pPr>
            <a:r>
              <a:rPr lang="fr-FR" sz="1200" b="0">
                <a:solidFill>
                  <a:srgbClr val="17213A"/>
                </a:solidFill>
                <a:latin typeface="Arial"/>
              </a:rPr>
              <a:t>C, annonce de lancement futur ; non preuve de disponibilité réalisée</a:t>
            </a:r>
            <a:endParaRPr lang="fr-FR" sz="1200"/>
          </a:p>
          <a:p>
            <a:pPr marL="0" marR="0">
              <a:lnSpc>
                <a:spcPct val="112000"/>
              </a:lnSpc>
              <a:spaceAfter>
                <a:spcPts val="0"/>
              </a:spaceAfter>
            </a:pPr>
            <a:r>
              <a:rPr lang="fr-FR" sz="1200" b="0">
                <a:solidFill>
                  <a:srgbClr val="17213A"/>
                </a:solidFill>
                <a:latin typeface="Arial"/>
              </a:rPr>
              <a:t>https://www.puratos.com/news/puratos-to-launch-first-professional-chocolate-product-with-cult</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S07 Celleste Bio 15 avril 2026</a:t>
            </a:r>
            <a:endParaRPr lang="fr-FR" sz="1200"/>
          </a:p>
          <a:p>
            <a:pPr marL="0" marR="0">
              <a:lnSpc>
                <a:spcPct val="112000"/>
              </a:lnSpc>
              <a:spaceAfter>
                <a:spcPts val="0"/>
              </a:spaceAfter>
            </a:pPr>
            <a:r>
              <a:rPr lang="fr-FR" sz="1200" b="0">
                <a:solidFill>
                  <a:srgbClr val="17213A"/>
                </a:solidFill>
                <a:latin typeface="Arial"/>
              </a:rPr>
              <a:t>C, communiqué entreprise diffusé par PR Newswire sur des prototypes</a:t>
            </a:r>
            <a:endParaRPr lang="fr-FR" sz="1200"/>
          </a:p>
          <a:p>
            <a:pPr marL="0" marR="0">
              <a:lnSpc>
                <a:spcPct val="112000"/>
              </a:lnSpc>
              <a:spaceAfter>
                <a:spcPts val="0"/>
              </a:spaceAfter>
            </a:pPr>
            <a:r>
              <a:rPr lang="fr-FR" sz="1200" b="0">
                <a:solidFill>
                  <a:srgbClr val="17213A"/>
                </a:solidFill>
                <a:latin typeface="Arial"/>
              </a:rPr>
              <a:t>https://www.prnewswire.com/news-releases/celleste-bio-unveils-worlds-first-milk-chocolate-bars-made-with-cell-cultured-cocoa-butter-302743220.html</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S08 Food Brewer page produits</a:t>
            </a:r>
            <a:endParaRPr lang="fr-FR" sz="1200"/>
          </a:p>
          <a:p>
            <a:pPr marL="0" marR="0">
              <a:lnSpc>
                <a:spcPct val="112000"/>
              </a:lnSpc>
              <a:spaceAfter>
                <a:spcPts val="0"/>
              </a:spaceAfter>
            </a:pPr>
            <a:r>
              <a:rPr lang="fr-FR" sz="1200" b="0">
                <a:solidFill>
                  <a:srgbClr val="17213A"/>
                </a:solidFill>
                <a:latin typeface="Arial"/>
              </a:rPr>
              <a:t>C, poudre en échantillonnage et autres produits à venir</a:t>
            </a:r>
            <a:endParaRPr lang="fr-FR" sz="1200"/>
          </a:p>
          <a:p>
            <a:pPr marL="0" marR="0">
              <a:lnSpc>
                <a:spcPct val="112000"/>
              </a:lnSpc>
              <a:spaceAfter>
                <a:spcPts val="0"/>
              </a:spaceAfter>
            </a:pPr>
            <a:r>
              <a:rPr lang="fr-FR" sz="1200" b="0">
                <a:solidFill>
                  <a:srgbClr val="17213A"/>
                </a:solidFill>
                <a:latin typeface="Arial"/>
              </a:rPr>
              <a:t>https://foodbrewer.com/cultivated</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S09 EIT Food 17 février 2026</a:t>
            </a:r>
            <a:endParaRPr lang="fr-FR" sz="1200"/>
          </a:p>
          <a:p>
            <a:pPr marL="0" marR="0">
              <a:lnSpc>
                <a:spcPct val="112000"/>
              </a:lnSpc>
              <a:spaceAfter>
                <a:spcPts val="0"/>
              </a:spaceAfter>
            </a:pPr>
            <a:r>
              <a:rPr lang="fr-FR" sz="1200" b="0">
                <a:solidFill>
                  <a:srgbClr val="17213A"/>
                </a:solidFill>
                <a:latin typeface="Arial"/>
              </a:rPr>
              <a:t>B, partenariat Kokomodo et Cargill de validation</a:t>
            </a:r>
            <a:endParaRPr lang="fr-FR" sz="1200"/>
          </a:p>
          <a:p>
            <a:pPr marL="0" marR="0">
              <a:lnSpc>
                <a:spcPct val="112000"/>
              </a:lnSpc>
              <a:spaceAfter>
                <a:spcPts val="0"/>
              </a:spaceAfter>
            </a:pPr>
            <a:r>
              <a:rPr lang="fr-FR" sz="1200" b="0">
                <a:solidFill>
                  <a:srgbClr val="17213A"/>
                </a:solidFill>
                <a:latin typeface="Arial"/>
              </a:rPr>
              <a:t>https://www.eitfood.eu/news/kokomodo-and-cargill-partner-through-eit-food</a:t>
            </a:r>
            <a:endParaRPr lang="fr-F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S12 : capacité déclarée, sans assimilation à des ventes auditées. S13 : lancement américain annoncé le 12 mai 2026. S30 : acquisition Nukoko en juin 2026. Le stade de ChoViva Butter diffère de celui de ChoViva. Aucun total sectoriel n’est calculé à partir de ces données hétérogènes.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L’accès commercial constitue un signal d’adoption.</a:t>
            </a:r>
            <a:endParaRPr lang="fr-FR" sz="1200"/>
          </a:p>
          <a:p>
            <a:pPr marL="0" marR="0">
              <a:lnSpc>
                <a:spcPct val="112000"/>
              </a:lnSpc>
              <a:spaceAfter>
                <a:spcPts val="0"/>
              </a:spaceAfter>
            </a:pPr>
            <a:r>
              <a:rPr lang="fr-FR" sz="1200" b="0">
                <a:solidFill>
                  <a:srgbClr val="17213A"/>
                </a:solidFill>
                <a:latin typeface="Arial"/>
              </a:rPr>
              <a:t>Capacités annoncées et ventes réalisées restent distinctes.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S11 Planet A Foods page beurre</a:t>
            </a:r>
            <a:endParaRPr lang="fr-FR" sz="1200"/>
          </a:p>
          <a:p>
            <a:pPr marL="0" marR="0">
              <a:lnSpc>
                <a:spcPct val="112000"/>
              </a:lnSpc>
              <a:spaceAfter>
                <a:spcPts val="0"/>
              </a:spaceAfter>
            </a:pPr>
            <a:r>
              <a:rPr lang="fr-FR" sz="1200" b="0">
                <a:solidFill>
                  <a:srgbClr val="17213A"/>
                </a:solidFill>
                <a:latin typeface="Arial"/>
              </a:rPr>
              <a:t>C, graisses de levures et échantillons R&amp;D</a:t>
            </a:r>
            <a:endParaRPr lang="fr-FR" sz="1200"/>
          </a:p>
          <a:p>
            <a:pPr marL="0" marR="0">
              <a:lnSpc>
                <a:spcPct val="112000"/>
              </a:lnSpc>
              <a:spaceAfter>
                <a:spcPts val="0"/>
              </a:spaceAfter>
            </a:pPr>
            <a:r>
              <a:rPr lang="fr-FR" sz="1200" b="0">
                <a:solidFill>
                  <a:srgbClr val="17213A"/>
                </a:solidFill>
                <a:latin typeface="Arial"/>
              </a:rPr>
              <a:t>https://planet-a-foods.com/portfolio/butter</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S12 Planet A Foods page mission</a:t>
            </a:r>
            <a:endParaRPr lang="fr-FR" sz="1200"/>
          </a:p>
          <a:p>
            <a:pPr marL="0" marR="0">
              <a:lnSpc>
                <a:spcPct val="112000"/>
              </a:lnSpc>
              <a:spaceAfter>
                <a:spcPts val="0"/>
              </a:spaceAfter>
            </a:pPr>
            <a:r>
              <a:rPr lang="fr-FR" sz="1200" b="0">
                <a:solidFill>
                  <a:srgbClr val="17213A"/>
                </a:solidFill>
                <a:latin typeface="Arial"/>
              </a:rPr>
              <a:t>C, capacité sécurisée déclarée ; pas ventes auditées</a:t>
            </a:r>
            <a:endParaRPr lang="fr-FR" sz="1200"/>
          </a:p>
          <a:p>
            <a:pPr marL="0" marR="0">
              <a:lnSpc>
                <a:spcPct val="112000"/>
              </a:lnSpc>
              <a:spaceAfter>
                <a:spcPts val="0"/>
              </a:spaceAfter>
            </a:pPr>
            <a:r>
              <a:rPr lang="fr-FR" sz="1200" b="0">
                <a:solidFill>
                  <a:srgbClr val="17213A"/>
                </a:solidFill>
                <a:latin typeface="Arial"/>
              </a:rPr>
              <a:t>https://planet-a-foods.com/about/mission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S30 Döhler 18 juin 2026</a:t>
            </a:r>
            <a:endParaRPr lang="fr-FR" sz="1200"/>
          </a:p>
          <a:p>
            <a:pPr marL="0" marR="0">
              <a:lnSpc>
                <a:spcPct val="112000"/>
              </a:lnSpc>
              <a:spaceAfter>
                <a:spcPts val="0"/>
              </a:spaceAfter>
            </a:pPr>
            <a:r>
              <a:rPr lang="fr-FR" sz="1200" b="0">
                <a:solidFill>
                  <a:srgbClr val="17213A"/>
                </a:solidFill>
                <a:latin typeface="Arial"/>
              </a:rPr>
              <a:t>C, acquisition Nukoko ; pas preuve de volumes</a:t>
            </a:r>
            <a:endParaRPr lang="fr-FR" sz="1200"/>
          </a:p>
          <a:p>
            <a:pPr marL="0" marR="0">
              <a:lnSpc>
                <a:spcPct val="112000"/>
              </a:lnSpc>
              <a:spaceAfter>
                <a:spcPts val="0"/>
              </a:spaceAfter>
            </a:pPr>
            <a:r>
              <a:rPr lang="fr-FR" sz="1200" b="0">
                <a:solidFill>
                  <a:srgbClr val="17213A"/>
                </a:solidFill>
                <a:latin typeface="Arial"/>
              </a:rPr>
              <a:t>https://www.doehler.com/en/news-media/details/doehler-acquires-nukoko-and-accelerates-cocoa-free-chocolate-alternative-innovation.html</a:t>
            </a:r>
            <a:endParaRPr lang="fr-F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Production vendable = nombre de réacteurs × volume utile × concentration sèche × cycles annuels × rendement aval × fraction conforme. BioMADE décrit des recherches sur les coûts des réacteurs et de la stérilisation. Ces contraintes ne sont pas présumées identiques chez tous les acteurs.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 stabilité des lignées, l’oxygénation et les contaminations influencent la production.</a:t>
            </a:r>
            <a:endParaRPr lang="fr-FR" sz="1200"/>
          </a:p>
          <a:p>
            <a:pPr marL="0" marR="0">
              <a:lnSpc>
                <a:spcPct val="112000"/>
              </a:lnSpc>
              <a:spaceAfter>
                <a:spcPts val="0"/>
              </a:spaceAfter>
            </a:pPr>
            <a:r>
              <a:rPr lang="fr-FR" sz="1200" b="0">
                <a:solidFill>
                  <a:srgbClr val="17213A"/>
                </a:solidFill>
                <a:latin typeface="Arial"/>
              </a:rPr>
              <a:t>La concentration sèche, le temps de cycle et les pertes déterminent le tonnage utile.</a:t>
            </a:r>
            <a:endParaRPr lang="fr-FR" sz="1200"/>
          </a:p>
          <a:p>
            <a:pPr marL="0" marR="0">
              <a:lnSpc>
                <a:spcPct val="112000"/>
              </a:lnSpc>
              <a:spaceAfter>
                <a:spcPts val="0"/>
              </a:spaceAfter>
            </a:pPr>
            <a:r>
              <a:rPr lang="fr-FR" sz="1200" b="0">
                <a:solidFill>
                  <a:srgbClr val="17213A"/>
                </a:solidFill>
                <a:latin typeface="Arial"/>
              </a:rPr>
              <a:t>La récupération et le séchage peuvent peser fortement sur les coûts et l’énergie.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S04 BioMADE projet 2026</a:t>
            </a:r>
            <a:endParaRPr lang="fr-FR" sz="1200"/>
          </a:p>
          <a:p>
            <a:pPr marL="0" marR="0">
              <a:lnSpc>
                <a:spcPct val="112000"/>
              </a:lnSpc>
              <a:spaceAfter>
                <a:spcPts val="0"/>
              </a:spaceAfter>
            </a:pPr>
            <a:r>
              <a:rPr lang="fr-FR" sz="1200" b="0">
                <a:solidFill>
                  <a:srgbClr val="17213A"/>
                </a:solidFill>
                <a:latin typeface="Arial"/>
              </a:rPr>
              <a:t>B, recherche sur coûts et stérilisation</a:t>
            </a:r>
            <a:endParaRPr lang="fr-FR" sz="1200"/>
          </a:p>
          <a:p>
            <a:pPr marL="0" marR="0">
              <a:lnSpc>
                <a:spcPct val="112000"/>
              </a:lnSpc>
              <a:spaceAfter>
                <a:spcPts val="0"/>
              </a:spaceAfter>
            </a:pPr>
            <a:r>
              <a:rPr lang="fr-FR" sz="1200" b="0">
                <a:solidFill>
                  <a:srgbClr val="17213A"/>
                </a:solidFill>
                <a:latin typeface="Arial"/>
              </a:rPr>
              <a:t>https://www.biomade.org/cell-cultured-chocolate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S28 Gallego Rúa et al 2017</a:t>
            </a:r>
            <a:endParaRPr lang="fr-FR" sz="1200"/>
          </a:p>
          <a:p>
            <a:pPr marL="0" marR="0">
              <a:lnSpc>
                <a:spcPct val="112000"/>
              </a:lnSpc>
              <a:spaceAfter>
                <a:spcPts val="0"/>
              </a:spaceAfter>
            </a:pPr>
            <a:r>
              <a:rPr lang="fr-FR" sz="1200" b="0">
                <a:solidFill>
                  <a:srgbClr val="17213A"/>
                </a:solidFill>
                <a:latin typeface="Arial"/>
              </a:rPr>
              <a:t>B, étude biomasse et lipides ; pas économie commerciale</a:t>
            </a:r>
            <a:endParaRPr lang="fr-FR" sz="1200"/>
          </a:p>
          <a:p>
            <a:pPr marL="0" marR="0">
              <a:lnSpc>
                <a:spcPct val="112000"/>
              </a:lnSpc>
              <a:spaceAfter>
                <a:spcPts val="0"/>
              </a:spaceAfter>
            </a:pPr>
            <a:r>
              <a:rPr lang="fr-FR" sz="1200" b="0">
                <a:solidFill>
                  <a:srgbClr val="17213A"/>
                </a:solidFill>
                <a:latin typeface="Arial"/>
              </a:rPr>
              <a:t>https://pubmed.ncbi.nlm.nih.gov/28646332/</a:t>
            </a:r>
            <a:endParaRPr lang="fr-F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Un kilogramme de fèves, poudre, beurre et enrobage n’assure pas la même fonction. Les coûts de qualification et de changement de ligne comptent. Tester un prix faible de cycle, un niveau intermédiaire et un pic.</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Le coût complet inclut intrants, énergie, contrôles, pertes, financement et transport.</a:t>
            </a:r>
            <a:endParaRPr lang="fr-FR" sz="1200"/>
          </a:p>
          <a:p>
            <a:pPr marL="0" marR="0">
              <a:lnSpc>
                <a:spcPct val="112000"/>
              </a:lnSpc>
              <a:spaceAfter>
                <a:spcPts val="0"/>
              </a:spaceAfter>
            </a:pPr>
            <a:r>
              <a:rPr lang="fr-FR" sz="1200" b="0">
                <a:solidFill>
                  <a:srgbClr val="17213A"/>
                </a:solidFill>
                <a:latin typeface="Arial"/>
              </a:rPr>
              <a:t>La viabilité doit persister lorsque les prix des fèves diminuent.</a:t>
            </a:r>
            <a:endParaRPr lang="fr-FR" sz="1200"/>
          </a:p>
          <a:p>
            <a:pPr marL="0" marR="0">
              <a:lnSpc>
                <a:spcPct val="112000"/>
              </a:lnSpc>
              <a:spaceAfter>
                <a:spcPts val="0"/>
              </a:spaceAfter>
            </a:pPr>
            <a:r>
              <a:rPr lang="fr-FR" sz="1200" b="0">
                <a:solidFill>
                  <a:srgbClr val="17213A"/>
                </a:solidFill>
                <a:latin typeface="Arial"/>
              </a:rPr>
              <a:t>Les données publiques ne permettent pas d’établir une parité universelle de coût du cacao cellulaire.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S04 BioMADE projet 2026</a:t>
            </a:r>
            <a:endParaRPr lang="fr-FR" sz="1200"/>
          </a:p>
          <a:p>
            <a:pPr marL="0" marR="0">
              <a:lnSpc>
                <a:spcPct val="112000"/>
              </a:lnSpc>
              <a:spaceAfter>
                <a:spcPts val="0"/>
              </a:spaceAfter>
            </a:pPr>
            <a:r>
              <a:rPr lang="fr-FR" sz="1200" b="0">
                <a:solidFill>
                  <a:srgbClr val="17213A"/>
                </a:solidFill>
                <a:latin typeface="Arial"/>
              </a:rPr>
              <a:t>B, recherche sur coûts et stérilisation</a:t>
            </a:r>
            <a:endParaRPr lang="fr-FR" sz="1200"/>
          </a:p>
          <a:p>
            <a:pPr marL="0" marR="0">
              <a:lnSpc>
                <a:spcPct val="112000"/>
              </a:lnSpc>
              <a:spaceAfter>
                <a:spcPts val="0"/>
              </a:spaceAfter>
            </a:pPr>
            <a:r>
              <a:rPr lang="fr-FR" sz="1200" b="0">
                <a:solidFill>
                  <a:srgbClr val="17213A"/>
                </a:solidFill>
                <a:latin typeface="Arial"/>
              </a:rPr>
              <a:t>https://www.biomade.org/cell-cultured-chocolate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67 % est une revendication produit de Cargill renvoyant à une ACV vérifiée par un tiers. Elle ne mesure pas le cacao cellulaire. Comparer unité fonctionnelle, énergie réelle, terres, eau et coproduits. GALY indique dans l’interview d’octobre qu’une ACV cacao spécifique n’est pas encore achevée. Les effets sociaux demandent une analyse distincte.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Cargill revendique une empreinte carbone inférieure de 67 % pour NextCoa face à son chocolat de référence.</a:t>
            </a:r>
            <a:endParaRPr lang="fr-FR" sz="1200"/>
          </a:p>
          <a:p>
            <a:pPr marL="0" marR="0">
              <a:lnSpc>
                <a:spcPct val="112000"/>
              </a:lnSpc>
              <a:spaceAfter>
                <a:spcPts val="0"/>
              </a:spaceAfter>
            </a:pPr>
            <a:r>
              <a:rPr lang="fr-FR" sz="1200" b="0">
                <a:solidFill>
                  <a:srgbClr val="17213A"/>
                </a:solidFill>
                <a:latin typeface="Arial"/>
              </a:rPr>
              <a:t>L’énergie, le milieu nutritif, les rendements et le séchage comptent dans le bilan cellulaire.</a:t>
            </a:r>
            <a:endParaRPr lang="fr-FR" sz="1200"/>
          </a:p>
          <a:p>
            <a:pPr marL="0" marR="0">
              <a:lnSpc>
                <a:spcPct val="112000"/>
              </a:lnSpc>
              <a:spaceAfter>
                <a:spcPts val="0"/>
              </a:spaceAfter>
            </a:pPr>
            <a:r>
              <a:rPr lang="fr-FR" sz="1200" b="0">
                <a:solidFill>
                  <a:srgbClr val="17213A"/>
                </a:solidFill>
                <a:latin typeface="Arial"/>
              </a:rPr>
              <a:t>L’agroforesterie et les plantations dégradées doivent être distinguées.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S10 GALY et Green Queen 20 octobre 2026 mis à jour le 21</a:t>
            </a:r>
            <a:endParaRPr lang="fr-FR" sz="1200"/>
          </a:p>
          <a:p>
            <a:pPr marL="0" marR="0">
              <a:lnSpc>
                <a:spcPct val="112000"/>
              </a:lnSpc>
              <a:spaceAfter>
                <a:spcPts val="0"/>
              </a:spaceAfter>
            </a:pPr>
            <a:r>
              <a:rPr lang="fr-FR" sz="1200" b="0">
                <a:solidFill>
                  <a:srgbClr val="17213A"/>
                </a:solidFill>
                <a:latin typeface="Arial"/>
              </a:rPr>
              <a:t>C, page entreprise et interview ; hybride et lancement futur</a:t>
            </a:r>
            <a:endParaRPr lang="fr-FR" sz="1200"/>
          </a:p>
          <a:p>
            <a:pPr marL="0" marR="0">
              <a:lnSpc>
                <a:spcPct val="112000"/>
              </a:lnSpc>
              <a:spaceAfter>
                <a:spcPts val="0"/>
              </a:spaceAfter>
            </a:pPr>
            <a:r>
              <a:rPr lang="fr-FR" sz="1200" b="0">
                <a:solidFill>
                  <a:srgbClr val="17213A"/>
                </a:solidFill>
                <a:latin typeface="Arial"/>
              </a:rPr>
              <a:t>https://galy.co/products/cocoa</a:t>
            </a:r>
            <a:endParaRPr lang="fr-FR" sz="1200"/>
          </a:p>
          <a:p>
            <a:pPr marL="0" marR="0">
              <a:lnSpc>
                <a:spcPct val="112000"/>
              </a:lnSpc>
              <a:spaceAfter>
                <a:spcPts val="0"/>
              </a:spaceAfter>
            </a:pPr>
            <a:r>
              <a:rPr lang="fr-FR" sz="1200" b="0">
                <a:solidFill>
                  <a:srgbClr val="17213A"/>
                </a:solidFill>
                <a:latin typeface="Arial"/>
              </a:rPr>
              <a:t>https://www.greenqueen.com.hk/galy-plant-cell-culture-cocoa-wunderhaus-chocolate-lab-grown-cotton/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Aucune autorisation UE spécifique ni lettre FDA « no questions » pour les produits cités n’a été confirmée dans la recherche. Constat borné sans conclusion exhaustive d’absence ou de refus. La proposition GRAS d’août 2026 ne constitue pas une règle finale. En Côte d’Ivoire, l’absence de régime spécifique confirmé ne signifie pas vide juridique.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L’historique des fèves ne suffit pas à établir celui d’une biomasse cellulaire.</a:t>
            </a:r>
            <a:endParaRPr lang="fr-FR" sz="1200"/>
          </a:p>
          <a:p>
            <a:pPr marL="0" marR="0">
              <a:lnSpc>
                <a:spcPct val="112000"/>
              </a:lnSpc>
              <a:spaceAfter>
                <a:spcPts val="0"/>
              </a:spaceAfter>
            </a:pPr>
            <a:r>
              <a:rPr lang="fr-FR" sz="1200" b="0">
                <a:solidFill>
                  <a:srgbClr val="17213A"/>
                </a:solidFill>
                <a:latin typeface="Arial"/>
              </a:rPr>
              <a:t>Une auto-détermination GRAS américaine ne vaut pas approbation FDA.</a:t>
            </a:r>
            <a:endParaRPr lang="fr-FR" sz="1200"/>
          </a:p>
          <a:p>
            <a:pPr marL="0" marR="0">
              <a:lnSpc>
                <a:spcPct val="112000"/>
              </a:lnSpc>
              <a:spaceAfter>
                <a:spcPts val="0"/>
              </a:spaceAfter>
            </a:pPr>
            <a:r>
              <a:rPr lang="fr-FR" sz="1200" b="0">
                <a:solidFill>
                  <a:srgbClr val="17213A"/>
                </a:solidFill>
                <a:latin typeface="Arial"/>
              </a:rPr>
              <a:t>L’autorisation sanitaire ne garantit pas la dénomination « chocolat ».</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S14 Commission européenne nouveaux aliments</a:t>
            </a:r>
            <a:endParaRPr lang="fr-FR" sz="1200"/>
          </a:p>
          <a:p>
            <a:pPr marL="0" marR="0">
              <a:lnSpc>
                <a:spcPct val="112000"/>
              </a:lnSpc>
              <a:spaceAfter>
                <a:spcPts val="0"/>
              </a:spaceAfter>
            </a:pPr>
            <a:r>
              <a:rPr lang="fr-FR" sz="1200" b="0">
                <a:solidFill>
                  <a:srgbClr val="17213A"/>
                </a:solidFill>
                <a:latin typeface="Arial"/>
              </a:rPr>
              <a:t>A, règlement 2015/2283 et procédure</a:t>
            </a:r>
            <a:endParaRPr lang="fr-FR" sz="1200"/>
          </a:p>
          <a:p>
            <a:pPr marL="0" marR="0">
              <a:lnSpc>
                <a:spcPct val="112000"/>
              </a:lnSpc>
              <a:spaceAfter>
                <a:spcPts val="0"/>
              </a:spaceAfter>
            </a:pPr>
            <a:r>
              <a:rPr lang="fr-FR" sz="1200" b="0">
                <a:solidFill>
                  <a:srgbClr val="17213A"/>
                </a:solidFill>
                <a:latin typeface="Arial"/>
              </a:rPr>
              <a:t>https://food.ec.europa.eu/food-safety/novel-food/legislation_en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S15 Commission européenne liste de l’Union</a:t>
            </a:r>
            <a:endParaRPr lang="fr-FR" sz="1200"/>
          </a:p>
          <a:p>
            <a:pPr marL="0" marR="0">
              <a:lnSpc>
                <a:spcPct val="112000"/>
              </a:lnSpc>
              <a:spaceAfter>
                <a:spcPts val="0"/>
              </a:spaceAfter>
            </a:pPr>
            <a:r>
              <a:rPr lang="fr-FR" sz="1200" b="0">
                <a:solidFill>
                  <a:srgbClr val="17213A"/>
                </a:solidFill>
                <a:latin typeface="Arial"/>
              </a:rPr>
              <a:t>A, autorisations et conditions</a:t>
            </a:r>
            <a:endParaRPr lang="fr-FR" sz="1200"/>
          </a:p>
          <a:p>
            <a:pPr marL="0" marR="0">
              <a:lnSpc>
                <a:spcPct val="112000"/>
              </a:lnSpc>
              <a:spaceAfter>
                <a:spcPts val="0"/>
              </a:spaceAfter>
            </a:pPr>
            <a:r>
              <a:rPr lang="fr-FR" sz="1200" b="0">
                <a:solidFill>
                  <a:srgbClr val="17213A"/>
                </a:solidFill>
                <a:latin typeface="Arial"/>
              </a:rPr>
              <a:t>https://food.ec.europa.eu/food-safety/novel-food/authorisations/union-list-novel-foods_en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S16 FDA GRAS et proposition août 2026</a:t>
            </a:r>
            <a:endParaRPr lang="fr-FR" sz="1200"/>
          </a:p>
          <a:p>
            <a:pPr marL="0" marR="0">
              <a:lnSpc>
                <a:spcPct val="112000"/>
              </a:lnSpc>
              <a:spaceAfter>
                <a:spcPts val="0"/>
              </a:spaceAfter>
            </a:pPr>
            <a:r>
              <a:rPr lang="fr-FR" sz="1200" b="0">
                <a:solidFill>
                  <a:srgbClr val="17213A"/>
                </a:solidFill>
                <a:latin typeface="Arial"/>
              </a:rPr>
              <a:t>A, distinction GRAS et approbation ; proposition non règle finale</a:t>
            </a:r>
            <a:endParaRPr lang="fr-FR" sz="1200"/>
          </a:p>
          <a:p>
            <a:pPr marL="0" marR="0">
              <a:lnSpc>
                <a:spcPct val="112000"/>
              </a:lnSpc>
              <a:spaceAfter>
                <a:spcPts val="0"/>
              </a:spaceAfter>
            </a:pPr>
            <a:r>
              <a:rPr lang="fr-FR" sz="1200" b="0">
                <a:solidFill>
                  <a:srgbClr val="17213A"/>
                </a:solidFill>
                <a:latin typeface="Arial"/>
              </a:rPr>
              <a:t>https://www.fda.gov/food/food-ingredients-packaging/generally-recognized-safe-gras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S17 Singapore Food Agency cadre nouveaux aliments</a:t>
            </a:r>
            <a:endParaRPr lang="fr-FR" sz="1200"/>
          </a:p>
          <a:p>
            <a:pPr marL="0" marR="0">
              <a:lnSpc>
                <a:spcPct val="112000"/>
              </a:lnSpc>
              <a:spaceAfter>
                <a:spcPts val="0"/>
              </a:spaceAfter>
            </a:pPr>
            <a:r>
              <a:rPr lang="fr-FR" sz="1200" b="0">
                <a:solidFill>
                  <a:srgbClr val="17213A"/>
                </a:solidFill>
                <a:latin typeface="Arial"/>
              </a:rPr>
              <a:t>A, accès au marché selon dossier</a:t>
            </a:r>
            <a:endParaRPr lang="fr-FR" sz="1200"/>
          </a:p>
          <a:p>
            <a:pPr marL="0" marR="0">
              <a:lnSpc>
                <a:spcPct val="112000"/>
              </a:lnSpc>
              <a:spaceAfter>
                <a:spcPts val="0"/>
              </a:spaceAfter>
            </a:pPr>
            <a:r>
              <a:rPr lang="fr-FR" sz="1200" b="0">
                <a:solidFill>
                  <a:srgbClr val="17213A"/>
                </a:solidFill>
                <a:latin typeface="Arial"/>
              </a:rPr>
              <a:t>https://www.sfa.gov.sg/regulatory-standards-frameworks-guidelines/novel-food-framework/overview-of-pre-market-approval-framework-for-novel-food</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S18 OSAV Suisse nouveaux aliments</a:t>
            </a:r>
            <a:endParaRPr lang="fr-FR" sz="1200"/>
          </a:p>
          <a:p>
            <a:pPr marL="0" marR="0">
              <a:lnSpc>
                <a:spcPct val="112000"/>
              </a:lnSpc>
              <a:spaceAfter>
                <a:spcPts val="0"/>
              </a:spaceAfter>
            </a:pPr>
            <a:r>
              <a:rPr lang="fr-FR" sz="1200" b="0">
                <a:solidFill>
                  <a:srgbClr val="17213A"/>
                </a:solidFill>
                <a:latin typeface="Arial"/>
              </a:rPr>
              <a:t>A, qualification et autorisation</a:t>
            </a:r>
            <a:endParaRPr lang="fr-FR" sz="1200"/>
          </a:p>
          <a:p>
            <a:pPr marL="0" marR="0">
              <a:lnSpc>
                <a:spcPct val="112000"/>
              </a:lnSpc>
              <a:spaceAfter>
                <a:spcPts val="0"/>
              </a:spaceAfter>
            </a:pPr>
            <a:r>
              <a:rPr lang="fr-FR" sz="1200" b="0">
                <a:solidFill>
                  <a:srgbClr val="17213A"/>
                </a:solidFill>
                <a:latin typeface="Arial"/>
              </a:rPr>
              <a:t>https://www.blv.admin.ch/en/authorisation-of-novel-foods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S19 Directive 2000/36/CE et JRC</a:t>
            </a:r>
            <a:endParaRPr lang="fr-FR" sz="1200"/>
          </a:p>
          <a:p>
            <a:pPr marL="0" marR="0">
              <a:lnSpc>
                <a:spcPct val="112000"/>
              </a:lnSpc>
              <a:spaceAfter>
                <a:spcPts val="0"/>
              </a:spaceAfter>
            </a:pPr>
            <a:r>
              <a:rPr lang="fr-FR" sz="1200" b="0">
                <a:solidFill>
                  <a:srgbClr val="17213A"/>
                </a:solidFill>
                <a:latin typeface="Arial"/>
              </a:rPr>
              <a:t>A, composition et dénomination ; contrôle du texte nécessaire par produit</a:t>
            </a:r>
            <a:endParaRPr lang="fr-FR" sz="1200"/>
          </a:p>
          <a:p>
            <a:pPr marL="0" marR="0">
              <a:lnSpc>
                <a:spcPct val="112000"/>
              </a:lnSpc>
              <a:spaceAfter>
                <a:spcPts val="0"/>
              </a:spaceAfter>
            </a:pPr>
            <a:r>
              <a:rPr lang="fr-FR" sz="1200" b="0">
                <a:solidFill>
                  <a:srgbClr val="17213A"/>
                </a:solidFill>
                <a:latin typeface="Arial"/>
              </a:rPr>
              <a:t>https://eur-lex.europa.eu/legal-content/FR/TXT/?uri=CELEX:32000L0036</a:t>
            </a:r>
            <a:endParaRPr lang="fr-FR" sz="1200"/>
          </a:p>
          <a:p>
            <a:pPr marL="0" marR="0">
              <a:lnSpc>
                <a:spcPct val="112000"/>
              </a:lnSpc>
              <a:spaceAfter>
                <a:spcPts val="0"/>
              </a:spaceAfter>
            </a:pPr>
            <a:r>
              <a:rPr lang="fr-FR" sz="1200" b="0">
                <a:solidFill>
                  <a:srgbClr val="17213A"/>
                </a:solidFill>
                <a:latin typeface="Arial"/>
              </a:rPr>
              <a:t>https://joint-research-centre.ec.europa.eu/scientific-activities/food-authenticity-and-quality/foreign-fats-chocolate_en</a:t>
            </a:r>
            <a:endParaRPr lang="fr-F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ICCO, bulletin août 2026. Ces chiffres ne sont pas un bilan mondial de l’année civile 2026. La page conserve une date introductive de mai malgré son titre d’août. Le surplus ne résulte pas d’une simple soustraction production brute moins moutures.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Le bulletin d’août 2026 retient temporairement les données 2025/26 de production et de moutures.</a:t>
            </a:r>
            <a:endParaRPr lang="fr-FR" sz="1200"/>
          </a:p>
          <a:p>
            <a:pPr marL="0" marR="0">
              <a:lnSpc>
                <a:spcPct val="112000"/>
              </a:lnSpc>
              <a:spaceAfter>
                <a:spcPts val="0"/>
              </a:spaceAfter>
            </a:pPr>
            <a:r>
              <a:rPr lang="fr-FR" sz="1200" b="0">
                <a:solidFill>
                  <a:srgbClr val="17213A"/>
                </a:solidFill>
                <a:latin typeface="Arial"/>
              </a:rPr>
              <a:t>Le surplus ICCO suit les conventions de bilan de l’organisation.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S01 ICCO bulletin août 2026</a:t>
            </a:r>
            <a:endParaRPr lang="fr-FR" sz="1200"/>
          </a:p>
          <a:p>
            <a:pPr marL="0" marR="0">
              <a:lnSpc>
                <a:spcPct val="112000"/>
              </a:lnSpc>
              <a:spaceAfter>
                <a:spcPts val="0"/>
              </a:spaceAfter>
            </a:pPr>
            <a:r>
              <a:rPr lang="fr-FR" sz="1200" b="0">
                <a:solidFill>
                  <a:srgbClr val="17213A"/>
                </a:solidFill>
                <a:latin typeface="Arial"/>
              </a:rPr>
              <a:t>A, bilan 2024/25 ; rétention temporaire des données 2025/26 ; date de mai conservée par erreur dans l’introduction</a:t>
            </a:r>
            <a:endParaRPr lang="fr-FR" sz="1200"/>
          </a:p>
          <a:p>
            <a:pPr marL="0" marR="0">
              <a:lnSpc>
                <a:spcPct val="112000"/>
              </a:lnSpc>
              <a:spaceAfter>
                <a:spcPts val="0"/>
              </a:spaceAfter>
            </a:pPr>
            <a:r>
              <a:rPr lang="fr-FR" sz="1200" b="0">
                <a:solidFill>
                  <a:srgbClr val="17213A"/>
                </a:solidFill>
                <a:latin typeface="Arial"/>
              </a:rPr>
              <a:t>https://www.icco.org/august-2026-quarterly-bulletin-of-cocoa-statistics/</a:t>
            </a:r>
            <a:endParaRPr lang="fr-F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La Banque mondiale identifie la Côte d’Ivoire comme premier producteur mondial. Production : bilan gouvernemental repéré et données indexées. Le taux de transformation ne mesure pas l’utilisation des capacités. FEWS NET décrit les pressions sur les revenus. Climat, maladies, stocks, financement et demande constituent des déterminants à isoler.</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 filière concerne les recettes extérieures, la transformation et les revenus ruraux.</a:t>
            </a:r>
            <a:endParaRPr lang="fr-FR" sz="1200"/>
          </a:p>
          <a:p>
            <a:pPr marL="0" marR="0">
              <a:lnSpc>
                <a:spcPct val="112000"/>
              </a:lnSpc>
              <a:spaceAfter>
                <a:spcPts val="0"/>
              </a:spaceAfter>
            </a:pPr>
            <a:r>
              <a:rPr lang="fr-FR" sz="1200" b="0">
                <a:solidFill>
                  <a:srgbClr val="17213A"/>
                </a:solidFill>
                <a:latin typeface="Arial"/>
              </a:rPr>
              <a:t>Les difficultés actuelles ne peuvent pas être attribuées au cacao de laboratoire sans preuve causale.</a:t>
            </a:r>
            <a:endParaRPr lang="fr-FR" sz="1200"/>
          </a:p>
          <a:p>
            <a:pPr marL="0" marR="0">
              <a:lnSpc>
                <a:spcPct val="112000"/>
              </a:lnSpc>
              <a:spaceAfter>
                <a:spcPts val="0"/>
              </a:spaceAfter>
            </a:pPr>
            <a:r>
              <a:rPr lang="fr-FR" sz="1200" b="0">
                <a:solidFill>
                  <a:srgbClr val="17213A"/>
                </a:solidFill>
                <a:latin typeface="Arial"/>
              </a:rPr>
              <a:t>Année civile, campagne et capacité doivent rester séparées.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S25 Banque mondiale Côte d’Ivoire</a:t>
            </a:r>
            <a:endParaRPr lang="fr-FR" sz="1200"/>
          </a:p>
          <a:p>
            <a:pPr marL="0" marR="0">
              <a:lnSpc>
                <a:spcPct val="112000"/>
              </a:lnSpc>
              <a:spaceAfter>
                <a:spcPts val="0"/>
              </a:spaceAfter>
            </a:pPr>
            <a:r>
              <a:rPr lang="fr-FR" sz="1200" b="0">
                <a:solidFill>
                  <a:srgbClr val="17213A"/>
                </a:solidFill>
                <a:latin typeface="Arial"/>
              </a:rPr>
              <a:t>B, contexte et statut premier producteur</a:t>
            </a:r>
            <a:endParaRPr lang="fr-FR" sz="1200"/>
          </a:p>
          <a:p>
            <a:pPr marL="0" marR="0">
              <a:lnSpc>
                <a:spcPct val="112000"/>
              </a:lnSpc>
              <a:spaceAfter>
                <a:spcPts val="0"/>
              </a:spaceAfter>
            </a:pPr>
            <a:r>
              <a:rPr lang="fr-FR" sz="1200" b="0">
                <a:solidFill>
                  <a:srgbClr val="17213A"/>
                </a:solidFill>
                <a:latin typeface="Arial"/>
              </a:rPr>
              <a:t>https://www.worldbank.org/ext/en/country/cotedivoire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S26 Gouvernement Côte d’Ivoire bilan agricole 2025</a:t>
            </a:r>
            <a:endParaRPr lang="fr-FR" sz="1200"/>
          </a:p>
          <a:p>
            <a:pPr marL="0" marR="0">
              <a:lnSpc>
                <a:spcPct val="112000"/>
              </a:lnSpc>
              <a:spaceAfter>
                <a:spcPts val="0"/>
              </a:spaceAfter>
            </a:pPr>
            <a:r>
              <a:rPr lang="fr-FR" sz="1200" b="0">
                <a:solidFill>
                  <a:srgbClr val="17213A"/>
                </a:solidFill>
                <a:latin typeface="Arial"/>
              </a:rPr>
              <a:t>A, production année civile 2024 ; document repéré et données indexées</a:t>
            </a:r>
            <a:endParaRPr lang="fr-FR" sz="1200"/>
          </a:p>
          <a:p>
            <a:pPr marL="0" marR="0">
              <a:lnSpc>
                <a:spcPct val="112000"/>
              </a:lnSpc>
              <a:spaceAfter>
                <a:spcPts val="0"/>
              </a:spaceAfter>
            </a:pPr>
            <a:r>
              <a:rPr lang="fr-FR" sz="1200" b="0">
                <a:solidFill>
                  <a:srgbClr val="17213A"/>
                </a:solidFill>
                <a:latin typeface="Arial"/>
              </a:rPr>
              <a:t>https://www.gouv.ci/uploads/publications/175819822877.pdf</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S27 Ministère Agriculture Côte d’Ivoire 5 juin 2026</a:t>
            </a:r>
            <a:endParaRPr lang="fr-FR" sz="1200"/>
          </a:p>
          <a:p>
            <a:pPr marL="0" marR="0">
              <a:lnSpc>
                <a:spcPct val="112000"/>
              </a:lnSpc>
              <a:spaceAfter>
                <a:spcPts val="0"/>
              </a:spaceAfter>
            </a:pPr>
            <a:r>
              <a:rPr lang="fr-FR" sz="1200" b="0">
                <a:solidFill>
                  <a:srgbClr val="17213A"/>
                </a:solidFill>
                <a:latin typeface="Arial"/>
              </a:rPr>
              <a:t>A, taux transformation annoncé ; dénominateur à réconcilier</a:t>
            </a:r>
            <a:endParaRPr lang="fr-FR" sz="1200"/>
          </a:p>
          <a:p>
            <a:pPr marL="0" marR="0">
              <a:lnSpc>
                <a:spcPct val="112000"/>
              </a:lnSpc>
              <a:spaceAfter>
                <a:spcPts val="0"/>
              </a:spaceAfter>
            </a:pPr>
            <a:r>
              <a:rPr lang="fr-FR" sz="1200" b="0">
                <a:solidFill>
                  <a:srgbClr val="17213A"/>
                </a:solidFill>
                <a:latin typeface="Arial"/>
              </a:rPr>
              <a:t>https://www.agriculture.gouv.ci/actualite/29</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S32 Gouvernement Côte d’Ivoire 1 septembre 2026</a:t>
            </a:r>
            <a:endParaRPr lang="fr-FR" sz="1200"/>
          </a:p>
          <a:p>
            <a:pPr marL="0" marR="0">
              <a:lnSpc>
                <a:spcPct val="112000"/>
              </a:lnSpc>
              <a:spaceAfter>
                <a:spcPts val="0"/>
              </a:spaceAfter>
            </a:pPr>
            <a:r>
              <a:rPr lang="fr-FR" sz="1200" b="0">
                <a:solidFill>
                  <a:srgbClr val="17213A"/>
                </a:solidFill>
                <a:latin typeface="Arial"/>
              </a:rPr>
              <a:t>A, prix garanti campagne principale 2026/27</a:t>
            </a:r>
            <a:endParaRPr lang="fr-FR" sz="1200"/>
          </a:p>
          <a:p>
            <a:pPr marL="0" marR="0">
              <a:lnSpc>
                <a:spcPct val="112000"/>
              </a:lnSpc>
              <a:spaceAfter>
                <a:spcPts val="0"/>
              </a:spaceAfter>
            </a:pPr>
            <a:r>
              <a:rPr lang="fr-FR" sz="1200" b="0">
                <a:solidFill>
                  <a:srgbClr val="17213A"/>
                </a:solidFill>
                <a:latin typeface="Arial"/>
              </a:rPr>
              <a:t>https://www.bilan.gouv.ci/actualite/20361</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S33 FEWS NET septembre 2026</a:t>
            </a:r>
            <a:endParaRPr lang="fr-FR" sz="1200"/>
          </a:p>
          <a:p>
            <a:pPr marL="0" marR="0">
              <a:lnSpc>
                <a:spcPct val="112000"/>
              </a:lnSpc>
              <a:spaceAfter>
                <a:spcPts val="0"/>
              </a:spaceAfter>
            </a:pPr>
            <a:r>
              <a:rPr lang="fr-FR" sz="1200" b="0">
                <a:solidFill>
                  <a:srgbClr val="17213A"/>
                </a:solidFill>
                <a:latin typeface="Arial"/>
              </a:rPr>
              <a:t>B, revenu, météo et pouvoir d’achat ; pas causalité des substituts</a:t>
            </a:r>
            <a:endParaRPr lang="fr-FR" sz="1200"/>
          </a:p>
          <a:p>
            <a:pPr marL="0" marR="0">
              <a:lnSpc>
                <a:spcPct val="112000"/>
              </a:lnSpc>
              <a:spaceAfter>
                <a:spcPts val="0"/>
              </a:spaceAfter>
            </a:pPr>
            <a:r>
              <a:rPr lang="fr-FR" sz="1200" b="0">
                <a:solidFill>
                  <a:srgbClr val="17213A"/>
                </a:solidFill>
                <a:latin typeface="Arial"/>
              </a:rPr>
              <a:t>https://fews.net/west-africa/cote-divoire/key-message-update/september-2026</a:t>
            </a:r>
            <a:endParaRPr lang="fr-F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Ghana : estimation USDA décembre 2025, pas résultat définitif. Cameroun : production commercialisée, pas récolte biologique exhaustive ; ouverture du PDF ONCC bloquée. Nigeria : ratio calculé 1,99/6,1 sur les exportations non pétrolières, pas sur toutes les exportations du pays.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Le financement de filière et la dépendance territoriale modifient la transmission.</a:t>
            </a:r>
            <a:endParaRPr lang="fr-FR" sz="1200"/>
          </a:p>
          <a:p>
            <a:pPr marL="0" marR="0">
              <a:lnSpc>
                <a:spcPct val="112000"/>
              </a:lnSpc>
              <a:spaceAfter>
                <a:spcPts val="0"/>
              </a:spaceAfter>
            </a:pPr>
            <a:r>
              <a:rPr lang="fr-FR" sz="1200" b="0">
                <a:solidFill>
                  <a:srgbClr val="17213A"/>
                </a:solidFill>
                <a:latin typeface="Arial"/>
              </a:rPr>
              <a:t>Les repères ci-dessous portent sur des périodes et indicateurs distincts.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S34 USDA Ghana décembre 2025</a:t>
            </a:r>
            <a:endParaRPr lang="fr-FR" sz="1200"/>
          </a:p>
          <a:p>
            <a:pPr marL="0" marR="0">
              <a:lnSpc>
                <a:spcPct val="112000"/>
              </a:lnSpc>
              <a:spaceAfter>
                <a:spcPts val="0"/>
              </a:spaceAfter>
            </a:pPr>
            <a:r>
              <a:rPr lang="fr-FR" sz="1200" b="0">
                <a:solidFill>
                  <a:srgbClr val="17213A"/>
                </a:solidFill>
                <a:latin typeface="Arial"/>
              </a:rPr>
              <a:t>B, estimations et prévisions de campagne</a:t>
            </a:r>
            <a:endParaRPr lang="fr-FR" sz="1200"/>
          </a:p>
          <a:p>
            <a:pPr marL="0" marR="0">
              <a:lnSpc>
                <a:spcPct val="112000"/>
              </a:lnSpc>
              <a:spaceAfter>
                <a:spcPts val="0"/>
              </a:spaceAfter>
            </a:pPr>
            <a:r>
              <a:rPr lang="fr-FR" sz="1200" b="0">
                <a:solidFill>
                  <a:srgbClr val="17213A"/>
                </a:solidFill>
                <a:latin typeface="Arial"/>
              </a:rPr>
              <a:t>https://apps.fas.usda.gov/newgainapi/api/Report/DownloadReportByFileName?fileName=Ghana+Cocoa+Beans+and+Cocoa+Products+Semi-Annual+-+The+Mid-Crop+MY+2024-2025+Update+_Accra_Ghana_GH2025-0048.pdf</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S35 COCOBOD 25 septembre 2026</a:t>
            </a:r>
            <a:endParaRPr lang="fr-FR" sz="1200"/>
          </a:p>
          <a:p>
            <a:pPr marL="0" marR="0">
              <a:lnSpc>
                <a:spcPct val="112000"/>
              </a:lnSpc>
              <a:spaceAfter>
                <a:spcPts val="0"/>
              </a:spaceAfter>
            </a:pPr>
            <a:r>
              <a:rPr lang="fr-FR" sz="1200" b="0">
                <a:solidFill>
                  <a:srgbClr val="17213A"/>
                </a:solidFill>
                <a:latin typeface="Arial"/>
              </a:rPr>
              <a:t>A, prix et déclaration de traçabilité</a:t>
            </a:r>
            <a:endParaRPr lang="fr-FR" sz="1200"/>
          </a:p>
          <a:p>
            <a:pPr marL="0" marR="0">
              <a:lnSpc>
                <a:spcPct val="112000"/>
              </a:lnSpc>
              <a:spaceAfter>
                <a:spcPts val="0"/>
              </a:spaceAfter>
            </a:pPr>
            <a:r>
              <a:rPr lang="fr-FR" sz="1200" b="0">
                <a:solidFill>
                  <a:srgbClr val="17213A"/>
                </a:solidFill>
                <a:latin typeface="Arial"/>
              </a:rPr>
              <a:t>https://cocobod.gh/news/review-of-the-producer-price-of-cocoa-for-the-202627-cocoa-season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S36 ONCC bilan 2025/26</a:t>
            </a:r>
            <a:endParaRPr lang="fr-FR" sz="1200"/>
          </a:p>
          <a:p>
            <a:pPr marL="0" marR="0">
              <a:lnSpc>
                <a:spcPct val="112000"/>
              </a:lnSpc>
              <a:spaceAfter>
                <a:spcPts val="0"/>
              </a:spaceAfter>
            </a:pPr>
            <a:r>
              <a:rPr lang="fr-FR" sz="1200" b="0">
                <a:solidFill>
                  <a:srgbClr val="17213A"/>
                </a:solidFill>
                <a:latin typeface="Arial"/>
              </a:rPr>
              <a:t>A, données indexées ; PDF bloqué à l’ouverture, à revalider</a:t>
            </a:r>
            <a:endParaRPr lang="fr-FR" sz="1200"/>
          </a:p>
          <a:p>
            <a:pPr marL="0" marR="0">
              <a:lnSpc>
                <a:spcPct val="112000"/>
              </a:lnSpc>
              <a:spaceAfter>
                <a:spcPts val="0"/>
              </a:spaceAfter>
            </a:pPr>
            <a:r>
              <a:rPr lang="fr-FR" sz="1200" b="0">
                <a:solidFill>
                  <a:srgbClr val="17213A"/>
                </a:solidFill>
                <a:latin typeface="Arial"/>
              </a:rPr>
              <a:t>https://www.oncc.cm/content/library/documents/resource-bilan-chiffre-de-1786008653.pdf</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S37 NEPC 24 février 2026</a:t>
            </a:r>
            <a:endParaRPr lang="fr-FR" sz="1200"/>
          </a:p>
          <a:p>
            <a:pPr marL="0" marR="0">
              <a:lnSpc>
                <a:spcPct val="112000"/>
              </a:lnSpc>
              <a:spaceAfter>
                <a:spcPts val="0"/>
              </a:spaceAfter>
            </a:pPr>
            <a:r>
              <a:rPr lang="fr-FR" sz="1200" b="0">
                <a:solidFill>
                  <a:srgbClr val="17213A"/>
                </a:solidFill>
                <a:latin typeface="Arial"/>
              </a:rPr>
              <a:t>A, exportations non pétrolières 2025</a:t>
            </a:r>
            <a:endParaRPr lang="fr-FR" sz="1200"/>
          </a:p>
          <a:p>
            <a:pPr marL="0" marR="0">
              <a:lnSpc>
                <a:spcPct val="112000"/>
              </a:lnSpc>
              <a:spaceAfter>
                <a:spcPts val="0"/>
              </a:spaceAfter>
            </a:pPr>
            <a:r>
              <a:rPr lang="fr-FR" sz="1200" b="0">
                <a:solidFill>
                  <a:srgbClr val="17213A"/>
                </a:solidFill>
                <a:latin typeface="Arial"/>
              </a:rPr>
              <a:t>https://nepc.gov.ng/blog/2026/02/24/nigerias-historic-non-oil-export-performance-signals-a-new-era-of-economic-possibility/</a:t>
            </a:r>
            <a:endParaRPr lang="fr-F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Ouganda : exercice MAAIF à distinguer d’une campagne ICCO. L’annexe ICCO compare des exportations nettes converties, pas des récoltes 2026. La grille exprime des priorités analytiques sans score de vulnérabilité ni garantie de prime aux origines fines.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L’Ouganda rapporte 76 173 t produites et 72 545 t exportées en exercice 2024/25.</a:t>
            </a:r>
            <a:endParaRPr lang="fr-FR" sz="1200"/>
          </a:p>
          <a:p>
            <a:pPr marL="0" marR="0">
              <a:lnSpc>
                <a:spcPct val="112000"/>
              </a:lnSpc>
              <a:spaceAfter>
                <a:spcPts val="0"/>
              </a:spaceAfter>
            </a:pPr>
            <a:r>
              <a:rPr lang="fr-FR" sz="1200" b="0">
                <a:solidFill>
                  <a:srgbClr val="17213A"/>
                </a:solidFill>
                <a:latin typeface="Arial"/>
              </a:rPr>
              <a:t>Débouchés, qualité d’origine et logistique distinguent les situations.</a:t>
            </a:r>
            <a:endParaRPr lang="fr-FR" sz="1200"/>
          </a:p>
          <a:p>
            <a:pPr marL="0" marR="0">
              <a:lnSpc>
                <a:spcPct val="112000"/>
              </a:lnSpc>
              <a:spaceAfter>
                <a:spcPts val="0"/>
              </a:spaceAfter>
            </a:pPr>
            <a:r>
              <a:rPr lang="fr-FR" sz="1200" b="0">
                <a:solidFill>
                  <a:srgbClr val="17213A"/>
                </a:solidFill>
                <a:latin typeface="Arial"/>
              </a:rPr>
              <a:t>Les flux transfrontaliers doivent être réconciliés avec les récoltes locales.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S02 ICCO TD/COCOA.26/CRP.1 janvier 2026</a:t>
            </a:r>
            <a:endParaRPr lang="fr-FR" sz="1200"/>
          </a:p>
          <a:p>
            <a:pPr marL="0" marR="0">
              <a:lnSpc>
                <a:spcPct val="112000"/>
              </a:lnSpc>
              <a:spaceAfter>
                <a:spcPts val="0"/>
              </a:spaceAfter>
            </a:pPr>
            <a:r>
              <a:rPr lang="fr-FR" sz="1200" b="0">
                <a:solidFill>
                  <a:srgbClr val="17213A"/>
                </a:solidFill>
                <a:latin typeface="Arial"/>
              </a:rPr>
              <a:t>A, annexe A pages imprimées 27 et 28 ; série de commerce 2023/24, document préparatoire</a:t>
            </a:r>
            <a:endParaRPr lang="fr-FR" sz="1200"/>
          </a:p>
          <a:p>
            <a:pPr marL="0" marR="0">
              <a:lnSpc>
                <a:spcPct val="112000"/>
              </a:lnSpc>
              <a:spaceAfter>
                <a:spcPts val="0"/>
              </a:spaceAfter>
            </a:pPr>
            <a:r>
              <a:rPr lang="fr-FR" sz="1200" b="0">
                <a:solidFill>
                  <a:srgbClr val="17213A"/>
                </a:solidFill>
                <a:latin typeface="Arial"/>
              </a:rPr>
              <a:t>https://www.icco.org/wp-content/uploads/TD_COCOA.26_CRP.1-English-not-EDITED_2.pdf</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S38 MAAIF Ouganda publication février 2026</a:t>
            </a:r>
            <a:endParaRPr lang="fr-FR" sz="1200"/>
          </a:p>
          <a:p>
            <a:pPr marL="0" marR="0">
              <a:lnSpc>
                <a:spcPct val="112000"/>
              </a:lnSpc>
              <a:spaceAfter>
                <a:spcPts val="0"/>
              </a:spaceAfter>
            </a:pPr>
            <a:r>
              <a:rPr lang="fr-FR" sz="1200" b="0">
                <a:solidFill>
                  <a:srgbClr val="17213A"/>
                </a:solidFill>
                <a:latin typeface="Arial"/>
              </a:rPr>
              <a:t>A, exercice 2024/25 ; commerce et production</a:t>
            </a:r>
            <a:endParaRPr lang="fr-FR" sz="1200"/>
          </a:p>
          <a:p>
            <a:pPr marL="0" marR="0">
              <a:lnSpc>
                <a:spcPct val="112000"/>
              </a:lnSpc>
              <a:spaceAfter>
                <a:spcPts val="0"/>
              </a:spaceAfter>
            </a:pPr>
            <a:r>
              <a:rPr lang="fr-FR" sz="1200" b="0">
                <a:solidFill>
                  <a:srgbClr val="17213A"/>
                </a:solidFill>
                <a:latin typeface="Arial"/>
              </a:rPr>
              <a:t>https://www.agriculture.go.ug/wp-content/uploads/2026/02/MAAIF-Statistical-Abstract-2024_-1.pdf</a:t>
            </a:r>
            <a:endParaRPr lang="fr-F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Mécanisme conditionnel de l’étude. Distinguer prix mondial, volume national vendu, recettes export, valeur ajoutée, fiscalité, revenu net et emploi. Les ventes à terme et les mécanismes nationaux peuvent retarder le choc. Aucun coefficient générique ne convertit automatiquement des tonnes en PIB ou emplois.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L’adoption dans les recettes peut modifier les achats marginaux et les négociations.</a:t>
            </a:r>
            <a:endParaRPr lang="fr-FR" sz="1200"/>
          </a:p>
          <a:p>
            <a:pPr marL="0" marR="0">
              <a:lnSpc>
                <a:spcPct val="112000"/>
              </a:lnSpc>
              <a:spaceAfter>
                <a:spcPts val="0"/>
              </a:spaceAfter>
            </a:pPr>
            <a:r>
              <a:rPr lang="fr-FR" sz="1200" b="0">
                <a:solidFill>
                  <a:srgbClr val="17213A"/>
                </a:solidFill>
                <a:latin typeface="Arial"/>
              </a:rPr>
              <a:t>Les prix et les marges influencent recettes, financement et revenus ruraux.</a:t>
            </a:r>
            <a:endParaRPr lang="fr-FR" sz="1200"/>
          </a:p>
          <a:p>
            <a:pPr marL="0" marR="0">
              <a:lnSpc>
                <a:spcPct val="112000"/>
              </a:lnSpc>
              <a:spaceAfter>
                <a:spcPts val="0"/>
              </a:spaceAfter>
            </a:pPr>
            <a:r>
              <a:rPr lang="fr-FR" sz="1200" b="0">
                <a:solidFill>
                  <a:srgbClr val="17213A"/>
                </a:solidFill>
                <a:latin typeface="Arial"/>
              </a:rPr>
              <a:t>Stocks, contrats, croissance de demande et aléas de récolte peuvent amortir ou amplifier ces effets.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S01 ICCO bulletin août 2026</a:t>
            </a:r>
            <a:endParaRPr lang="fr-FR" sz="1200"/>
          </a:p>
          <a:p>
            <a:pPr marL="0" marR="0">
              <a:lnSpc>
                <a:spcPct val="112000"/>
              </a:lnSpc>
              <a:spaceAfter>
                <a:spcPts val="0"/>
              </a:spaceAfter>
            </a:pPr>
            <a:r>
              <a:rPr lang="fr-FR" sz="1200" b="0">
                <a:solidFill>
                  <a:srgbClr val="17213A"/>
                </a:solidFill>
                <a:latin typeface="Arial"/>
              </a:rPr>
              <a:t>A, bilan 2024/25 ; rétention temporaire des données 2025/26 ; date de mai conservée par erreur dans l’introduction</a:t>
            </a:r>
            <a:endParaRPr lang="fr-FR" sz="1200"/>
          </a:p>
          <a:p>
            <a:pPr marL="0" marR="0">
              <a:lnSpc>
                <a:spcPct val="112000"/>
              </a:lnSpc>
              <a:spaceAfter>
                <a:spcPts val="0"/>
              </a:spaceAfter>
            </a:pPr>
            <a:r>
              <a:rPr lang="fr-FR" sz="1200" b="0">
                <a:solidFill>
                  <a:srgbClr val="17213A"/>
                </a:solidFill>
                <a:latin typeface="Arial"/>
              </a:rPr>
              <a:t>https://www.icco.org/august-2026-quarterly-bulletin-of-cocoa-statistics/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S33 FEWS NET septembre 2026</a:t>
            </a:r>
            <a:endParaRPr lang="fr-FR" sz="1200"/>
          </a:p>
          <a:p>
            <a:pPr marL="0" marR="0">
              <a:lnSpc>
                <a:spcPct val="112000"/>
              </a:lnSpc>
              <a:spaceAfter>
                <a:spcPts val="0"/>
              </a:spaceAfter>
            </a:pPr>
            <a:r>
              <a:rPr lang="fr-FR" sz="1200" b="0">
                <a:solidFill>
                  <a:srgbClr val="17213A"/>
                </a:solidFill>
                <a:latin typeface="Arial"/>
              </a:rPr>
              <a:t>B, revenu, météo et pouvoir d’achat ; pas causalité des substituts</a:t>
            </a:r>
            <a:endParaRPr lang="fr-FR" sz="1200"/>
          </a:p>
          <a:p>
            <a:pPr marL="0" marR="0">
              <a:lnSpc>
                <a:spcPct val="112000"/>
              </a:lnSpc>
              <a:spaceAfter>
                <a:spcPts val="0"/>
              </a:spaceAfter>
            </a:pPr>
            <a:r>
              <a:rPr lang="fr-FR" sz="1200" b="0">
                <a:solidFill>
                  <a:srgbClr val="17213A"/>
                </a:solidFill>
                <a:latin typeface="Arial"/>
              </a:rPr>
              <a:t>https://fews.net/west-africa/cote-divoire/key-message-update/september-2026</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S37 NEPC 24 février 2026</a:t>
            </a:r>
            <a:endParaRPr lang="fr-FR" sz="1200"/>
          </a:p>
          <a:p>
            <a:pPr marL="0" marR="0">
              <a:lnSpc>
                <a:spcPct val="112000"/>
              </a:lnSpc>
              <a:spaceAfter>
                <a:spcPts val="0"/>
              </a:spaceAfter>
            </a:pPr>
            <a:r>
              <a:rPr lang="fr-FR" sz="1200" b="0">
                <a:solidFill>
                  <a:srgbClr val="17213A"/>
                </a:solidFill>
                <a:latin typeface="Arial"/>
              </a:rPr>
              <a:t>A, exportations non pétrolières 2025</a:t>
            </a:r>
            <a:endParaRPr lang="fr-FR" sz="1200"/>
          </a:p>
          <a:p>
            <a:pPr marL="0" marR="0">
              <a:lnSpc>
                <a:spcPct val="112000"/>
              </a:lnSpc>
              <a:spaceAfter>
                <a:spcPts val="0"/>
              </a:spaceAfter>
            </a:pPr>
            <a:r>
              <a:rPr lang="fr-FR" sz="1200" b="0">
                <a:solidFill>
                  <a:srgbClr val="17213A"/>
                </a:solidFill>
                <a:latin typeface="Arial"/>
              </a:rPr>
              <a:t>https://nepc.gov.ng/blog/2026/02/24/nigerias-historic-non-oil-export-performance-signals-a-new-era-of-economic-possibility/</a:t>
            </a:r>
            <a:endParaRPr lang="fr-F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Modèle pédagogique : Q0=max(B/yB,S/yS). Q1=max((B−AB)/yB,(S−AS)/yS). Exemple avec besoins de 40 t de chaque et rendements 0,4 : Q0=100 t de fèves. Remplacer 10 t de beurre seulement laisse Q1=100 t. Remplacer aussi 10 t de solides donne Q1=75 t. Hypothèses simplifiées sans pertes ou stocks.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Additionner les fèves « évitées » par le beurre et la poudre peut compter deux fois la matière.</a:t>
            </a:r>
            <a:endParaRPr lang="fr-FR" sz="1200"/>
          </a:p>
          <a:p>
            <a:pPr marL="0" marR="0">
              <a:lnSpc>
                <a:spcPct val="112000"/>
              </a:lnSpc>
              <a:spaceAfter>
                <a:spcPts val="0"/>
              </a:spaceAfter>
            </a:pPr>
            <a:r>
              <a:rPr lang="fr-FR" sz="1200" b="0">
                <a:solidFill>
                  <a:srgbClr val="17213A"/>
                </a:solidFill>
                <a:latin typeface="Arial"/>
              </a:rPr>
              <a:t>Un besoin persistant en solides peut maintenir les moutures malgré un remplacement du beurre.</a:t>
            </a:r>
            <a:endParaRPr lang="fr-FR" sz="1200"/>
          </a:p>
          <a:p>
            <a:pPr marL="0" marR="0">
              <a:lnSpc>
                <a:spcPct val="112000"/>
              </a:lnSpc>
              <a:spaceAfter>
                <a:spcPts val="0"/>
              </a:spaceAfter>
            </a:pPr>
            <a:r>
              <a:rPr lang="fr-FR" sz="1200" b="0">
                <a:solidFill>
                  <a:srgbClr val="17213A"/>
                </a:solidFill>
                <a:latin typeface="Arial"/>
              </a:rPr>
              <a:t>Rendements, stocks et débouchés des coproduits doivent être pris en compte.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
            </a:r>
            <a:endParaRPr lang="fr-F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Calculs de l’étude. Base : 4,649 Mt de moutures 2024/25 (S01), affectées à 2025 par convention. Les taux ne proviennent pas de l’ICCO. Ils couvrent ensemble les nouvelles alternatives. Ne pas leur ajouter ensuite les parts de cellules, lipides et substituts végétaux.</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Ils n’ont pas de probabilité attribuée et ne sont pas des prévisions officielles.</a:t>
            </a:r>
            <a:endParaRPr lang="fr-FR" sz="1200"/>
          </a:p>
          <a:p>
            <a:pPr marL="0" marR="0">
              <a:lnSpc>
                <a:spcPct val="112000"/>
              </a:lnSpc>
              <a:spaceAfter>
                <a:spcPts val="0"/>
              </a:spaceAfter>
            </a:pPr>
            <a:r>
              <a:rPr lang="fr-FR" sz="1200" b="0">
                <a:solidFill>
                  <a:srgbClr val="17213A"/>
                </a:solidFill>
                <a:latin typeface="Arial"/>
              </a:rPr>
              <a:t>La substitution nette corrige recettes, coproduits et doubles comptes.</a:t>
            </a:r>
            <a:endParaRPr lang="fr-FR" sz="1200"/>
          </a:p>
          <a:p>
            <a:pPr marL="0" marR="0">
              <a:lnSpc>
                <a:spcPct val="112000"/>
              </a:lnSpc>
              <a:spaceAfter>
                <a:spcPts val="0"/>
              </a:spaceAfter>
            </a:pPr>
            <a:r>
              <a:rPr lang="fr-FR" sz="1200" b="0">
                <a:solidFill>
                  <a:srgbClr val="17213A"/>
                </a:solidFill>
                <a:latin typeface="Arial"/>
              </a:rPr>
              <a:t>Une adoption proche de zéro reste possible.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S01 ICCO bulletin août 2026</a:t>
            </a:r>
            <a:endParaRPr lang="fr-FR" sz="1200"/>
          </a:p>
          <a:p>
            <a:pPr marL="0" marR="0">
              <a:lnSpc>
                <a:spcPct val="112000"/>
              </a:lnSpc>
              <a:spaceAfter>
                <a:spcPts val="0"/>
              </a:spaceAfter>
            </a:pPr>
            <a:r>
              <a:rPr lang="fr-FR" sz="1200" b="0">
                <a:solidFill>
                  <a:srgbClr val="17213A"/>
                </a:solidFill>
                <a:latin typeface="Arial"/>
              </a:rPr>
              <a:t>A, bilan 2024/25 ; rétention temporaire des données 2025/26 ; date de mai conservée par erreur dans l’introduction</a:t>
            </a:r>
            <a:endParaRPr lang="fr-FR" sz="1200"/>
          </a:p>
          <a:p>
            <a:pPr marL="0" marR="0">
              <a:lnSpc>
                <a:spcPct val="112000"/>
              </a:lnSpc>
              <a:spaceAfter>
                <a:spcPts val="0"/>
              </a:spaceAfter>
            </a:pPr>
            <a:r>
              <a:rPr lang="fr-FR" sz="1200" b="0">
                <a:solidFill>
                  <a:srgbClr val="17213A"/>
                </a:solidFill>
                <a:latin typeface="Arial"/>
              </a:rPr>
              <a:t>https://www.icco.org/august-2026-quarterly-bulletin-of-cocoa-statistics/</a:t>
            </a:r>
            <a:endParaRPr lang="fr-F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D0=4,649×1,01^10=5,135388 Mt. E=D0×0,08=410,831 kt. D1=D0×0,92=4,724557 Mt, soit +1,625 % face à la base. Arrondis de présentation. Identité de déplacement de demande avant rééquilibrage des prix, sans prévision directe des exportations ivoiriennes.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 croissance contrefactuelle peut absorber une partie de la substitution.</a:t>
            </a:r>
            <a:endParaRPr lang="fr-FR" sz="1200"/>
          </a:p>
          <a:p>
            <a:pPr marL="0" marR="0">
              <a:lnSpc>
                <a:spcPct val="112000"/>
              </a:lnSpc>
              <a:spaceAfter>
                <a:spcPts val="0"/>
              </a:spaceAfter>
            </a:pPr>
            <a:r>
              <a:rPr lang="fr-FR" sz="1200" b="0">
                <a:solidFill>
                  <a:srgbClr val="17213A"/>
                </a:solidFill>
                <a:latin typeface="Arial"/>
              </a:rPr>
              <a:t>Les débouchés potentiels perdus et les effets de prix restent des questions distinctes.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S01 ICCO bulletin août 2026</a:t>
            </a:r>
            <a:endParaRPr lang="fr-FR" sz="1200"/>
          </a:p>
          <a:p>
            <a:pPr marL="0" marR="0">
              <a:lnSpc>
                <a:spcPct val="112000"/>
              </a:lnSpc>
              <a:spaceAfter>
                <a:spcPts val="0"/>
              </a:spaceAfter>
            </a:pPr>
            <a:r>
              <a:rPr lang="fr-FR" sz="1200" b="0">
                <a:solidFill>
                  <a:srgbClr val="17213A"/>
                </a:solidFill>
                <a:latin typeface="Arial"/>
              </a:rPr>
              <a:t>A, bilan 2024/25 ; rétention temporaire des données 2025/26 ; date de mai conservée par erreur dans l’introduction</a:t>
            </a:r>
            <a:endParaRPr lang="fr-FR" sz="1200"/>
          </a:p>
          <a:p>
            <a:pPr marL="0" marR="0">
              <a:lnSpc>
                <a:spcPct val="112000"/>
              </a:lnSpc>
              <a:spaceAfter>
                <a:spcPts val="0"/>
              </a:spaceAfter>
            </a:pPr>
            <a:r>
              <a:rPr lang="fr-FR" sz="1200" b="0">
                <a:solidFill>
                  <a:srgbClr val="17213A"/>
                </a:solidFill>
                <a:latin typeface="Arial"/>
              </a:rPr>
              <a:t>https://www.icco.org/august-2026-quarterly-bulletin-of-cocoa-statistics/</a:t>
            </a:r>
            <a:endParaRPr lang="fr-F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D1=4,649×(1+g)^15×0,85. Les taux g ne sont pas des prévisions institutionnelles. Le modèle ne réintroduit pas les réactions de prix, les stocks ou les contraintes d’offre. Une croissance plus forte ne garantit pas davantage de revenus pour chaque origine.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 croissance annuelle est une hypothèse, au même titre que la substitution.</a:t>
            </a:r>
            <a:endParaRPr lang="fr-FR" sz="1200"/>
          </a:p>
          <a:p>
            <a:pPr marL="0" marR="0">
              <a:lnSpc>
                <a:spcPct val="112000"/>
              </a:lnSpc>
              <a:spaceAfter>
                <a:spcPts val="0"/>
              </a:spaceAfter>
            </a:pPr>
            <a:r>
              <a:rPr lang="fr-FR" sz="1200" b="0">
                <a:solidFill>
                  <a:srgbClr val="17213A"/>
                </a:solidFill>
                <a:latin typeface="Arial"/>
              </a:rPr>
              <a:t>Démographie, revenus et recettes peuvent faire diverger chocolat vendu et fèves demandées.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S01 ICCO bulletin août 2026</a:t>
            </a:r>
            <a:endParaRPr lang="fr-FR" sz="1200"/>
          </a:p>
          <a:p>
            <a:pPr marL="0" marR="0">
              <a:lnSpc>
                <a:spcPct val="112000"/>
              </a:lnSpc>
              <a:spaceAfter>
                <a:spcPts val="0"/>
              </a:spaceAfter>
            </a:pPr>
            <a:r>
              <a:rPr lang="fr-FR" sz="1200" b="0">
                <a:solidFill>
                  <a:srgbClr val="17213A"/>
                </a:solidFill>
                <a:latin typeface="Arial"/>
              </a:rPr>
              <a:t>A, bilan 2024/25 ; rétention temporaire des données 2025/26 ; date de mai conservée par erreur dans l’introduction</a:t>
            </a:r>
            <a:endParaRPr lang="fr-FR" sz="1200"/>
          </a:p>
          <a:p>
            <a:pPr marL="0" marR="0">
              <a:lnSpc>
                <a:spcPct val="112000"/>
              </a:lnSpc>
              <a:spaceAfter>
                <a:spcPts val="0"/>
              </a:spaceAfter>
            </a:pPr>
            <a:r>
              <a:rPr lang="fr-FR" sz="1200" b="0">
                <a:solidFill>
                  <a:srgbClr val="17213A"/>
                </a:solidFill>
                <a:latin typeface="Arial"/>
              </a:rPr>
              <a:t>https://www.icco.org/august-2026-quarterly-bulletin-of-cocoa-statistics/</a:t>
            </a:r>
            <a:endParaRPr lang="fr-F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Tests arithmétiques de l’étude, pas prévisions nationales. −10 % de volume et −20 % de prix donnent 0,9×0,8=0,72, soit −28 % de recettes. Les effets sur revenu, marge, fiscalité et PIB demandent des modèles spécifiques avec coûts et assiettes appropriés.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q représente la baisse du volume et p celle du prix moyen réalisé.</a:t>
            </a:r>
            <a:endParaRPr lang="fr-FR" sz="1200"/>
          </a:p>
          <a:p>
            <a:pPr marL="0" marR="0">
              <a:lnSpc>
                <a:spcPct val="112000"/>
              </a:lnSpc>
              <a:spaceAfter>
                <a:spcPts val="0"/>
              </a:spaceAfter>
            </a:pPr>
            <a:r>
              <a:rPr lang="fr-FR" sz="1200" b="0">
                <a:solidFill>
                  <a:srgbClr val="17213A"/>
                </a:solidFill>
                <a:latin typeface="Arial"/>
              </a:rPr>
              <a:t>Ces paramètres nationaux restent distincts du taux mondial de substitution.</a:t>
            </a:r>
            <a:endParaRPr lang="fr-FR" sz="1200"/>
          </a:p>
          <a:p>
            <a:pPr marL="0" marR="0">
              <a:lnSpc>
                <a:spcPct val="112000"/>
              </a:lnSpc>
              <a:spaceAfter>
                <a:spcPts val="0"/>
              </a:spaceAfter>
            </a:pPr>
            <a:r>
              <a:rPr lang="fr-FR" sz="1200" b="0">
                <a:solidFill>
                  <a:srgbClr val="17213A"/>
                </a:solidFill>
                <a:latin typeface="Arial"/>
              </a:rPr>
              <a:t>Les recettes brutes ne mesurent pas le revenu net des ménages.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
            </a:r>
            <a:endParaRPr lang="fr-FR"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Recommandations analytiques sans engagement institutionnel présumé. Coopération possible sur données, qualité, technologie et partage des avantages. Les contrats doivent encadrer ressources génétiques, usages, améliorations, données et licences. Une certification ne garantit une prime que si un acheteur la rémunère.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La rénovation des vergers et la qualité post-récolte doivent soutenir le revenu net.</a:t>
            </a:r>
            <a:endParaRPr lang="fr-FR" sz="1200"/>
          </a:p>
          <a:p>
            <a:pPr marL="0" marR="0">
              <a:lnSpc>
                <a:spcPct val="112000"/>
              </a:lnSpc>
              <a:spaceAfter>
                <a:spcPts val="0"/>
              </a:spaceAfter>
            </a:pPr>
            <a:r>
              <a:rPr lang="fr-FR" sz="1200" b="0">
                <a:solidFill>
                  <a:srgbClr val="17213A"/>
                </a:solidFill>
                <a:latin typeface="Arial"/>
              </a:rPr>
              <a:t>Les projets de transformation exigent des débouchés et des marges viables.</a:t>
            </a:r>
            <a:endParaRPr lang="fr-FR" sz="1200"/>
          </a:p>
          <a:p>
            <a:pPr marL="0" marR="0">
              <a:lnSpc>
                <a:spcPct val="112000"/>
              </a:lnSpc>
              <a:spaceAfter>
                <a:spcPts val="0"/>
              </a:spaceAfter>
            </a:pPr>
            <a:r>
              <a:rPr lang="fr-FR" sz="1200" b="0">
                <a:solidFill>
                  <a:srgbClr val="17213A"/>
                </a:solidFill>
                <a:latin typeface="Arial"/>
              </a:rPr>
              <a:t>La recherche peut développer compétences et droits locaux.</a:t>
            </a:r>
            <a:endParaRPr lang="fr-FR" sz="1200"/>
          </a:p>
          <a:p>
            <a:pPr marL="0" marR="0">
              <a:lnSpc>
                <a:spcPct val="112000"/>
              </a:lnSpc>
              <a:spaceAfter>
                <a:spcPts val="0"/>
              </a:spaceAfter>
            </a:pPr>
            <a:r>
              <a:rPr lang="fr-FR" sz="1200" b="0">
                <a:solidFill>
                  <a:srgbClr val="17213A"/>
                </a:solidFill>
                <a:latin typeface="Arial"/>
              </a:rPr>
              <a:t>La diversification territoriale nécessite des marchés réellement accessibles.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S23 Convention diversité biologique protocole Nagoya</a:t>
            </a:r>
            <a:endParaRPr lang="fr-FR" sz="1200"/>
          </a:p>
          <a:p>
            <a:pPr marL="0" marR="0">
              <a:lnSpc>
                <a:spcPct val="112000"/>
              </a:lnSpc>
              <a:spaceAfter>
                <a:spcPts val="0"/>
              </a:spaceAfter>
            </a:pPr>
            <a:r>
              <a:rPr lang="fr-FR" sz="1200" b="0">
                <a:solidFill>
                  <a:srgbClr val="17213A"/>
                </a:solidFill>
                <a:latin typeface="Arial"/>
              </a:rPr>
              <a:t>A, cadre de partage des avantages ; application selon droit et contrats</a:t>
            </a:r>
            <a:endParaRPr lang="fr-FR" sz="1200"/>
          </a:p>
          <a:p>
            <a:pPr marL="0" marR="0">
              <a:lnSpc>
                <a:spcPct val="112000"/>
              </a:lnSpc>
              <a:spaceAfter>
                <a:spcPts val="0"/>
              </a:spaceAfter>
            </a:pPr>
            <a:r>
              <a:rPr lang="fr-FR" sz="1200" b="0">
                <a:solidFill>
                  <a:srgbClr val="17213A"/>
                </a:solidFill>
                <a:latin typeface="Arial"/>
              </a:rPr>
              <a:t>https://www.cbd.int/abs/doc/protocol/nagoya-protocol-en.pdf</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S31 Banque mondiale 11 juillet 2019</a:t>
            </a:r>
            <a:endParaRPr lang="fr-FR" sz="1200"/>
          </a:p>
          <a:p>
            <a:pPr marL="0" marR="0">
              <a:lnSpc>
                <a:spcPct val="112000"/>
              </a:lnSpc>
              <a:spaceAfter>
                <a:spcPts val="0"/>
              </a:spaceAfter>
            </a:pPr>
            <a:r>
              <a:rPr lang="fr-FR" sz="1200" b="0">
                <a:solidFill>
                  <a:srgbClr val="17213A"/>
                </a:solidFill>
                <a:latin typeface="Arial"/>
              </a:rPr>
              <a:t>B, poids social historique uniquement</a:t>
            </a:r>
            <a:endParaRPr lang="fr-FR" sz="1200"/>
          </a:p>
          <a:p>
            <a:pPr marL="0" marR="0">
              <a:lnSpc>
                <a:spcPct val="112000"/>
              </a:lnSpc>
              <a:spaceAfter>
                <a:spcPts val="0"/>
              </a:spaceAfter>
            </a:pPr>
            <a:r>
              <a:rPr lang="fr-FR" sz="1200" b="0">
                <a:solidFill>
                  <a:srgbClr val="17213A"/>
                </a:solidFill>
                <a:latin typeface="Arial"/>
              </a:rPr>
              <a:t>https://www.worldbank.org/en/country/cotedivoire/publication/cote-divoire-economic-outlook-why-the-time-has-come-to-produce-cocoa-in-a-responsible-manner</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S33 FEWS NET septembre 2026</a:t>
            </a:r>
            <a:endParaRPr lang="fr-FR" sz="1200"/>
          </a:p>
          <a:p>
            <a:pPr marL="0" marR="0">
              <a:lnSpc>
                <a:spcPct val="112000"/>
              </a:lnSpc>
              <a:spaceAfter>
                <a:spcPts val="0"/>
              </a:spaceAfter>
            </a:pPr>
            <a:r>
              <a:rPr lang="fr-FR" sz="1200" b="0">
                <a:solidFill>
                  <a:srgbClr val="17213A"/>
                </a:solidFill>
                <a:latin typeface="Arial"/>
              </a:rPr>
              <a:t>B, revenu, météo et pouvoir d’achat ; pas causalité des substituts</a:t>
            </a:r>
            <a:endParaRPr lang="fr-FR" sz="1200"/>
          </a:p>
          <a:p>
            <a:pPr marL="0" marR="0">
              <a:lnSpc>
                <a:spcPct val="112000"/>
              </a:lnSpc>
              <a:spaceAfter>
                <a:spcPts val="0"/>
              </a:spaceAfter>
            </a:pPr>
            <a:r>
              <a:rPr lang="fr-FR" sz="1200" b="0">
                <a:solidFill>
                  <a:srgbClr val="17213A"/>
                </a:solidFill>
                <a:latin typeface="Arial"/>
              </a:rPr>
              <a:t>https://fews.net/west-africa/cote-divoire/key-message-update/september-2026</a:t>
            </a:r>
            <a:endParaRPr lang="fr-F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La recherche ne comprend ni entretiens réalisés, ni tests sensoriels propres, ni analyses de laboratoire, ni séries commerciales confidentielles. Les protocoles proposés restent à réaliser. Les données accessibles seulement sous forme indexée sont identifiées dans le registre de sources.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Ventes réelles et coûts complets restent insuffisamment documentés.</a:t>
            </a:r>
            <a:endParaRPr lang="fr-FR" sz="1200"/>
          </a:p>
          <a:p>
            <a:pPr marL="0" marR="0">
              <a:lnSpc>
                <a:spcPct val="112000"/>
              </a:lnSpc>
              <a:spaceAfter>
                <a:spcPts val="0"/>
              </a:spaceAfter>
            </a:pPr>
            <a:r>
              <a:rPr lang="fr-FR" sz="1200" b="0">
                <a:solidFill>
                  <a:srgbClr val="17213A"/>
                </a:solidFill>
                <a:latin typeface="Arial"/>
              </a:rPr>
              <a:t>La fraction cellulaire des hybrides demande une mesure précise.</a:t>
            </a:r>
            <a:endParaRPr lang="fr-FR" sz="1200"/>
          </a:p>
          <a:p>
            <a:pPr marL="0" marR="0">
              <a:lnSpc>
                <a:spcPct val="112000"/>
              </a:lnSpc>
              <a:spaceAfter>
                <a:spcPts val="0"/>
              </a:spaceAfter>
            </a:pPr>
            <a:r>
              <a:rPr lang="fr-FR" sz="1200" b="0">
                <a:solidFill>
                  <a:srgbClr val="17213A"/>
                </a:solidFill>
                <a:latin typeface="Arial"/>
              </a:rPr>
              <a:t>Les élasticités et les revenus des ménages nécessitent des données complémentaires.</a:t>
            </a:r>
            <a:endParaRPr lang="fr-FR" sz="1200"/>
          </a:p>
          <a:p>
            <a:pPr marL="0" marR="0">
              <a:lnSpc>
                <a:spcPct val="112000"/>
              </a:lnSpc>
              <a:spaceAfter>
                <a:spcPts val="0"/>
              </a:spaceAfter>
            </a:pPr>
            <a:r>
              <a:rPr lang="fr-FR" sz="1200" b="0">
                <a:solidFill>
                  <a:srgbClr val="17213A"/>
                </a:solidFill>
                <a:latin typeface="Arial"/>
              </a:rPr>
              <a:t>La recherche documentaire ne remplace pas des essais ou des enquêtes de terrain.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S06 Puratos 24 février 2026</a:t>
            </a:r>
            <a:endParaRPr lang="fr-FR" sz="1200"/>
          </a:p>
          <a:p>
            <a:pPr marL="0" marR="0">
              <a:lnSpc>
                <a:spcPct val="112000"/>
              </a:lnSpc>
              <a:spaceAfter>
                <a:spcPts val="0"/>
              </a:spaceAfter>
            </a:pPr>
            <a:r>
              <a:rPr lang="fr-FR" sz="1200" b="0">
                <a:solidFill>
                  <a:srgbClr val="17213A"/>
                </a:solidFill>
                <a:latin typeface="Arial"/>
              </a:rPr>
              <a:t>C, annonce de lancement futur ; non preuve de disponibilité réalisée</a:t>
            </a:r>
            <a:endParaRPr lang="fr-FR" sz="1200"/>
          </a:p>
          <a:p>
            <a:pPr marL="0" marR="0">
              <a:lnSpc>
                <a:spcPct val="112000"/>
              </a:lnSpc>
              <a:spaceAfter>
                <a:spcPts val="0"/>
              </a:spaceAfter>
            </a:pPr>
            <a:r>
              <a:rPr lang="fr-FR" sz="1200" b="0">
                <a:solidFill>
                  <a:srgbClr val="17213A"/>
                </a:solidFill>
                <a:latin typeface="Arial"/>
              </a:rPr>
              <a:t>https://www.puratos.com/news/puratos-to-launch-first-professional-chocolate-product-with-cult</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S10 GALY et Green Queen 20 octobre 2026 mis à jour le 21</a:t>
            </a:r>
            <a:endParaRPr lang="fr-FR" sz="1200"/>
          </a:p>
          <a:p>
            <a:pPr marL="0" marR="0">
              <a:lnSpc>
                <a:spcPct val="112000"/>
              </a:lnSpc>
              <a:spaceAfter>
                <a:spcPts val="0"/>
              </a:spaceAfter>
            </a:pPr>
            <a:r>
              <a:rPr lang="fr-FR" sz="1200" b="0">
                <a:solidFill>
                  <a:srgbClr val="17213A"/>
                </a:solidFill>
                <a:latin typeface="Arial"/>
              </a:rPr>
              <a:t>C, page entreprise et interview ; hybride et lancement futur</a:t>
            </a:r>
            <a:endParaRPr lang="fr-FR" sz="1200"/>
          </a:p>
          <a:p>
            <a:pPr marL="0" marR="0">
              <a:lnSpc>
                <a:spcPct val="112000"/>
              </a:lnSpc>
              <a:spaceAfter>
                <a:spcPts val="0"/>
              </a:spaceAfter>
            </a:pPr>
            <a:r>
              <a:rPr lang="fr-FR" sz="1200" b="0">
                <a:solidFill>
                  <a:srgbClr val="17213A"/>
                </a:solidFill>
                <a:latin typeface="Arial"/>
              </a:rPr>
              <a:t>https://galy.co/products/cocoa</a:t>
            </a:r>
            <a:endParaRPr lang="fr-FR" sz="1200"/>
          </a:p>
          <a:p>
            <a:pPr marL="0" marR="0">
              <a:lnSpc>
                <a:spcPct val="112000"/>
              </a:lnSpc>
              <a:spaceAfter>
                <a:spcPts val="0"/>
              </a:spaceAfter>
            </a:pPr>
            <a:r>
              <a:rPr lang="fr-FR" sz="1200" b="0">
                <a:solidFill>
                  <a:srgbClr val="17213A"/>
                </a:solidFill>
                <a:latin typeface="Arial"/>
              </a:rPr>
              <a:t>https://www.greenqueen.com.hk/galy-plant-cell-culture-cocoa-wunderhaus-chocolate-lab-grown-cotton/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S12 Planet A Foods page mission</a:t>
            </a:r>
            <a:endParaRPr lang="fr-FR" sz="1200"/>
          </a:p>
          <a:p>
            <a:pPr marL="0" marR="0">
              <a:lnSpc>
                <a:spcPct val="112000"/>
              </a:lnSpc>
              <a:spaceAfter>
                <a:spcPts val="0"/>
              </a:spaceAfter>
            </a:pPr>
            <a:r>
              <a:rPr lang="fr-FR" sz="1200" b="0">
                <a:solidFill>
                  <a:srgbClr val="17213A"/>
                </a:solidFill>
                <a:latin typeface="Arial"/>
              </a:rPr>
              <a:t>C, capacité sécurisée déclarée ; pas ventes auditées</a:t>
            </a:r>
            <a:endParaRPr lang="fr-FR" sz="1200"/>
          </a:p>
          <a:p>
            <a:pPr marL="0" marR="0">
              <a:lnSpc>
                <a:spcPct val="112000"/>
              </a:lnSpc>
              <a:spaceAfter>
                <a:spcPts val="0"/>
              </a:spaceAfter>
            </a:pPr>
            <a:r>
              <a:rPr lang="fr-FR" sz="1200" b="0">
                <a:solidFill>
                  <a:srgbClr val="17213A"/>
                </a:solidFill>
                <a:latin typeface="Arial"/>
              </a:rPr>
              <a:t>https://planet-a-foods.com/about/mission</a:t>
            </a:r>
            <a:endParaRPr lang="fr-F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Programme de surveillance proposé pour les filières et la recherche. Une revue trimestrielle peut être complétée après événement majeur. Capacité nominale, capacité qualifiée, production et ventes doivent rester distinctes. Les seuils dépendent de la décision étudiée.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Le suivi doit conserver reports, fermetures et révisions de capacités.</a:t>
            </a:r>
            <a:endParaRPr lang="fr-FR" sz="1200"/>
          </a:p>
          <a:p>
            <a:pPr marL="0" marR="0">
              <a:lnSpc>
                <a:spcPct val="112000"/>
              </a:lnSpc>
              <a:spaceAfter>
                <a:spcPts val="0"/>
              </a:spaceAfter>
            </a:pPr>
            <a:r>
              <a:rPr lang="fr-FR" sz="1200" b="0">
                <a:solidFill>
                  <a:srgbClr val="17213A"/>
                </a:solidFill>
                <a:latin typeface="Arial"/>
              </a:rPr>
              <a:t>Les coûts relatifs doivent être observés sur plusieurs niveaux de prix des fèves.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S01 ICCO bulletin août 2026</a:t>
            </a:r>
            <a:endParaRPr lang="fr-FR" sz="1200"/>
          </a:p>
          <a:p>
            <a:pPr marL="0" marR="0">
              <a:lnSpc>
                <a:spcPct val="112000"/>
              </a:lnSpc>
              <a:spaceAfter>
                <a:spcPts val="0"/>
              </a:spaceAfter>
            </a:pPr>
            <a:r>
              <a:rPr lang="fr-FR" sz="1200" b="0">
                <a:solidFill>
                  <a:srgbClr val="17213A"/>
                </a:solidFill>
                <a:latin typeface="Arial"/>
              </a:rPr>
              <a:t>A, bilan 2024/25 ; rétention temporaire des données 2025/26 ; date de mai conservée par erreur dans l’introduction</a:t>
            </a:r>
            <a:endParaRPr lang="fr-FR" sz="1200"/>
          </a:p>
          <a:p>
            <a:pPr marL="0" marR="0">
              <a:lnSpc>
                <a:spcPct val="112000"/>
              </a:lnSpc>
              <a:spaceAfter>
                <a:spcPts val="0"/>
              </a:spaceAfter>
            </a:pPr>
            <a:r>
              <a:rPr lang="fr-FR" sz="1200" b="0">
                <a:solidFill>
                  <a:srgbClr val="17213A"/>
                </a:solidFill>
                <a:latin typeface="Arial"/>
              </a:rPr>
              <a:t>https://www.icco.org/august-2026-quarterly-bulletin-of-cocoa-statistics/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S33 FEWS NET septembre 2026</a:t>
            </a:r>
            <a:endParaRPr lang="fr-FR" sz="1200"/>
          </a:p>
          <a:p>
            <a:pPr marL="0" marR="0">
              <a:lnSpc>
                <a:spcPct val="112000"/>
              </a:lnSpc>
              <a:spaceAfter>
                <a:spcPts val="0"/>
              </a:spaceAfter>
            </a:pPr>
            <a:r>
              <a:rPr lang="fr-FR" sz="1200" b="0">
                <a:solidFill>
                  <a:srgbClr val="17213A"/>
                </a:solidFill>
                <a:latin typeface="Arial"/>
              </a:rPr>
              <a:t>B, revenu, météo et pouvoir d’achat ; pas causalité des substituts</a:t>
            </a:r>
            <a:endParaRPr lang="fr-FR" sz="1200"/>
          </a:p>
          <a:p>
            <a:pPr marL="0" marR="0">
              <a:lnSpc>
                <a:spcPct val="112000"/>
              </a:lnSpc>
              <a:spaceAfter>
                <a:spcPts val="0"/>
              </a:spaceAfter>
            </a:pPr>
            <a:r>
              <a:rPr lang="fr-FR" sz="1200" b="0">
                <a:solidFill>
                  <a:srgbClr val="17213A"/>
                </a:solidFill>
                <a:latin typeface="Arial"/>
              </a:rPr>
              <a:t>https://fews.net/west-africa/cote-divoire/key-message-update/september-2026</a:t>
            </a:r>
            <a:endParaRPr lang="fr-FR"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p:nvPr>
            <p:ph type="body" idx="1"/>
          </p:nvPr>
        </p:nvSpPr>
        <p:spPr/>
        <p:txBody>
          <a:bodyPr/>
          <a:lstStyle/>
          <a:p>
            <a:pPr marL="0" marR="0">
              <a:lnSpc>
                <a:spcPct val="112000"/>
              </a:lnSpc>
              <a:spaceAfter>
                <a:spcPts val="0"/>
              </a:spaceAfter>
            </a:pPr>
            <a:r>
              <a:rPr lang="fr-FR" sz="1200" b="0">
                <a:solidFill>
                  <a:srgbClr val="17213A"/>
                </a:solidFill>
                <a:latin typeface="Arial"/>
              </a:rPr>
              <a:t>Crédits institutionnels confirmés par UBTS. La revue et la validation ne constituent pas une certification sanitaire, un audit d’usine, une validation expérimentale ou une évaluation indépendante par les pairs. Recherche arrêtée au 22 octobre 2026. Sources principales : ICCO (S01), UC Davis (S03), CORDIS COCO-AI (S05), Cargill (S13), Commission européenne (S14), Nagoya (S23). Registre complet : 38 références.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L’équipe projet UBTS a revu et validé le travail.</a:t>
            </a:r>
            <a:endParaRPr lang="fr-FR" sz="1200"/>
          </a:p>
          <a:p>
            <a:pPr marL="0" marR="0">
              <a:lnSpc>
                <a:spcPct val="112000"/>
              </a:lnSpc>
              <a:spaceAfter>
                <a:spcPts val="0"/>
              </a:spaceAfter>
            </a:pPr>
            <a:r>
              <a:rPr lang="fr-FR" sz="1200" b="0">
                <a:solidFill>
                  <a:srgbClr val="17213A"/>
                </a:solidFill>
                <a:latin typeface="Arial"/>
              </a:rPr>
              <a:t>Cette édition publique présente une analyse neutre des technologies et des effets possibles sur les filières.</a:t>
            </a:r>
            <a:endParaRPr lang="fr-FR" sz="1200"/>
          </a:p>
          <a:p>
            <a:pPr marL="0" marR="0">
              <a:lnSpc>
                <a:spcPct val="112000"/>
              </a:lnSpc>
              <a:spaceAfter>
                <a:spcPts val="0"/>
              </a:spaceAfter>
            </a:pPr>
            <a:r>
              <a:rPr lang="fr-FR" sz="1200" b="0">
                <a:solidFill>
                  <a:srgbClr val="17213A"/>
                </a:solidFill>
                <a:latin typeface="Arial"/>
              </a:rPr>
              <a:t>Les références et les hypothèses figurent dans le dossier et le registre de sources.</a:t>
            </a:r>
            <a:endParaRPr lang="fr-FR" sz="1200"/>
          </a:p>
          <a:p>
            <a:pPr marL="0" marR="0">
              <a:lnSpc>
                <a:spcPct val="112000"/>
              </a:lnSpc>
              <a:spaceAfter>
                <a:spcPts val="0"/>
              </a:spaceAfter>
            </a:pPr>
            <a:r>
              <a:rPr lang="fr-FR" sz="1200" b="0">
                <a:solidFill>
                  <a:srgbClr val="17213A"/>
                </a:solidFill>
                <a:latin typeface="Arial"/>
              </a:rPr>
              <a:t>Les résultats conditionnels restent distincts des faits observés.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S01 ICCO bulletin août 2026</a:t>
            </a:r>
            <a:endParaRPr lang="fr-FR" sz="1200"/>
          </a:p>
          <a:p>
            <a:pPr marL="0" marR="0">
              <a:lnSpc>
                <a:spcPct val="112000"/>
              </a:lnSpc>
              <a:spaceAfter>
                <a:spcPts val="0"/>
              </a:spaceAfter>
            </a:pPr>
            <a:r>
              <a:rPr lang="fr-FR" sz="1200" b="0">
                <a:solidFill>
                  <a:srgbClr val="17213A"/>
                </a:solidFill>
                <a:latin typeface="Arial"/>
              </a:rPr>
              <a:t>A, bilan 2024/25 ; rétention temporaire des données 2025/26 ; date de mai conservée par erreur dans l’introduction</a:t>
            </a:r>
            <a:endParaRPr lang="fr-FR" sz="1200"/>
          </a:p>
          <a:p>
            <a:pPr marL="0" marR="0">
              <a:lnSpc>
                <a:spcPct val="112000"/>
              </a:lnSpc>
              <a:spaceAfter>
                <a:spcPts val="0"/>
              </a:spaceAfter>
            </a:pPr>
            <a:r>
              <a:rPr lang="fr-FR" sz="1200" b="0">
                <a:solidFill>
                  <a:srgbClr val="17213A"/>
                </a:solidFill>
                <a:latin typeface="Arial"/>
              </a:rPr>
              <a:t>https://www.icco.org/august-2026-quarterly-bulletin-of-cocoa-statistics/</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S03 UC Davis 11 mai 2026</a:t>
            </a:r>
            <a:endParaRPr lang="fr-FR" sz="1200"/>
          </a:p>
          <a:p>
            <a:pPr marL="0" marR="0">
              <a:lnSpc>
                <a:spcPct val="112000"/>
              </a:lnSpc>
              <a:spaceAfter>
                <a:spcPts val="0"/>
              </a:spaceAfter>
            </a:pPr>
            <a:r>
              <a:rPr lang="fr-FR" sz="1200" b="0">
                <a:solidFill>
                  <a:srgbClr val="17213A"/>
                </a:solidFill>
                <a:latin typeface="Arial"/>
              </a:rPr>
              <a:t>B, démonstration 1 600 L et calendrier anticipé</a:t>
            </a:r>
            <a:endParaRPr lang="fr-FR" sz="1200"/>
          </a:p>
          <a:p>
            <a:pPr marL="0" marR="0">
              <a:lnSpc>
                <a:spcPct val="112000"/>
              </a:lnSpc>
              <a:spaceAfter>
                <a:spcPts val="0"/>
              </a:spaceAfter>
            </a:pPr>
            <a:r>
              <a:rPr lang="fr-FR" sz="1200" b="0">
                <a:solidFill>
                  <a:srgbClr val="17213A"/>
                </a:solidFill>
                <a:latin typeface="Arial"/>
              </a:rPr>
              <a:t>https://che.engineering.ucdavis.edu/news/could-cultured-chocolate-unlock-next-food-revolution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S05 Commission européenne CORDIS COCO-AI</a:t>
            </a:r>
            <a:endParaRPr lang="fr-FR" sz="1200"/>
          </a:p>
          <a:p>
            <a:pPr marL="0" marR="0">
              <a:lnSpc>
                <a:spcPct val="112000"/>
              </a:lnSpc>
              <a:spaceAfter>
                <a:spcPts val="0"/>
              </a:spaceAfter>
            </a:pPr>
            <a:r>
              <a:rPr lang="fr-FR" sz="1200" b="0">
                <a:solidFill>
                  <a:srgbClr val="17213A"/>
                </a:solidFill>
                <a:latin typeface="Arial"/>
              </a:rPr>
              <a:t>A, financement et objectifs 2026 à 2030</a:t>
            </a:r>
            <a:endParaRPr lang="fr-FR" sz="1200"/>
          </a:p>
          <a:p>
            <a:pPr marL="0" marR="0">
              <a:lnSpc>
                <a:spcPct val="112000"/>
              </a:lnSpc>
              <a:spaceAfter>
                <a:spcPts val="0"/>
              </a:spaceAfter>
            </a:pPr>
            <a:r>
              <a:rPr lang="fr-FR" sz="1200" b="0">
                <a:solidFill>
                  <a:srgbClr val="17213A"/>
                </a:solidFill>
                <a:latin typeface="Arial"/>
              </a:rPr>
              <a:t>https://cordis.europa.eu/project/id/101290497</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S13 Cargill 12 mai 2026</a:t>
            </a:r>
            <a:endParaRPr lang="fr-FR" sz="1200"/>
          </a:p>
          <a:p>
            <a:pPr marL="0" marR="0">
              <a:lnSpc>
                <a:spcPct val="112000"/>
              </a:lnSpc>
              <a:spaceAfter>
                <a:spcPts val="0"/>
              </a:spaceAfter>
            </a:pPr>
            <a:r>
              <a:rPr lang="fr-FR" sz="1200" b="0">
                <a:solidFill>
                  <a:srgbClr val="17213A"/>
                </a:solidFill>
                <a:latin typeface="Arial"/>
              </a:rPr>
              <a:t>C, NextCoa et distribution ; revendication ACV spécifique</a:t>
            </a:r>
            <a:endParaRPr lang="fr-FR" sz="1200"/>
          </a:p>
          <a:p>
            <a:pPr marL="0" marR="0">
              <a:lnSpc>
                <a:spcPct val="112000"/>
              </a:lnSpc>
              <a:spaceAfter>
                <a:spcPts val="0"/>
              </a:spaceAfter>
            </a:pPr>
            <a:r>
              <a:rPr lang="fr-FR" sz="1200" b="0">
                <a:solidFill>
                  <a:srgbClr val="17213A"/>
                </a:solidFill>
                <a:latin typeface="Arial"/>
              </a:rPr>
              <a:t>https://www.cargill.com/2026/cargill-and-voyage-foods-to-bring-nextcoa-cocoa-free</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S14 Commission européenne nouveaux aliments</a:t>
            </a:r>
            <a:endParaRPr lang="fr-FR" sz="1200"/>
          </a:p>
          <a:p>
            <a:pPr marL="0" marR="0">
              <a:lnSpc>
                <a:spcPct val="112000"/>
              </a:lnSpc>
              <a:spaceAfter>
                <a:spcPts val="0"/>
              </a:spaceAfter>
            </a:pPr>
            <a:r>
              <a:rPr lang="fr-FR" sz="1200" b="0">
                <a:solidFill>
                  <a:srgbClr val="17213A"/>
                </a:solidFill>
                <a:latin typeface="Arial"/>
              </a:rPr>
              <a:t>A, règlement 2015/2283 et procédure</a:t>
            </a:r>
            <a:endParaRPr lang="fr-FR" sz="1200"/>
          </a:p>
          <a:p>
            <a:pPr marL="0" marR="0">
              <a:lnSpc>
                <a:spcPct val="112000"/>
              </a:lnSpc>
              <a:spaceAfter>
                <a:spcPts val="0"/>
              </a:spaceAfter>
            </a:pPr>
            <a:r>
              <a:rPr lang="fr-FR" sz="1200" b="0">
                <a:solidFill>
                  <a:srgbClr val="17213A"/>
                </a:solidFill>
                <a:latin typeface="Arial"/>
              </a:rPr>
              <a:t>https://food.ec.europa.eu/food-safety/novel-food/legislation_en</a:t>
            </a:r>
            <a:endParaRPr lang="fr-FR" sz="1200"/>
          </a:p>
          <a:p>
            <a:pPr marL="0" marR="0">
              <a:lnSpc>
                <a:spcPct val="112000"/>
              </a:lnSpc>
              <a:spaceAfter>
                <a:spcPts val="0"/>
              </a:spaceAfter>
            </a:pPr>
            <a:r>
              <a:rPr lang="fr-FR" sz="1200" b="0">
                <a:solidFill>
                  <a:srgbClr val="17213A"/>
                </a:solidFill>
                <a:latin typeface="Arial"/>
              </a:rPr>
              <a:t/>
            </a:r>
            <a:endParaRPr lang="fr-FR" sz="1200"/>
          </a:p>
          <a:p>
            <a:pPr marL="0" marR="0">
              <a:lnSpc>
                <a:spcPct val="112000"/>
              </a:lnSpc>
              <a:spaceAfter>
                <a:spcPts val="0"/>
              </a:spaceAfter>
            </a:pPr>
            <a:r>
              <a:rPr lang="fr-FR" sz="1200" b="0">
                <a:solidFill>
                  <a:srgbClr val="17213A"/>
                </a:solidFill>
                <a:latin typeface="Arial"/>
              </a:rPr>
              <a:t>S23 Convention diversité biologique protocole Nagoya</a:t>
            </a:r>
            <a:endParaRPr lang="fr-FR" sz="1200"/>
          </a:p>
          <a:p>
            <a:pPr marL="0" marR="0">
              <a:lnSpc>
                <a:spcPct val="112000"/>
              </a:lnSpc>
              <a:spaceAfter>
                <a:spcPts val="0"/>
              </a:spaceAfter>
            </a:pPr>
            <a:r>
              <a:rPr lang="fr-FR" sz="1200" b="0">
                <a:solidFill>
                  <a:srgbClr val="17213A"/>
                </a:solidFill>
                <a:latin typeface="Arial"/>
              </a:rPr>
              <a:t>A, cadre de partage des avantages ; application selon droit et contrats</a:t>
            </a:r>
            <a:endParaRPr lang="fr-FR" sz="1200"/>
          </a:p>
          <a:p>
            <a:pPr marL="0" marR="0">
              <a:lnSpc>
                <a:spcPct val="112000"/>
              </a:lnSpc>
              <a:spaceAfter>
                <a:spcPts val="0"/>
              </a:spaceAfter>
            </a:pPr>
            <a:r>
              <a:rPr lang="fr-FR" sz="1200" b="0">
                <a:solidFill>
                  <a:srgbClr val="17213A"/>
                </a:solidFill>
                <a:latin typeface="Arial"/>
              </a:rPr>
              <a:t>https://www.cbd.int/abs/doc/protocol/nagoya-protocol-en.pdf</a:t>
            </a:r>
            <a:endParaRPr lang="fr-FR" sz="1200"/>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UBTS">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49" r:id="rId1"/>
  </p:sldLayoutIdLst>
  <p:txStyles>
    <p:titleStyle/>
    <p:bodyStyle/>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ubts-logo.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Éditeur"/>
          <p:cNvSpPr txBox="1"/>
          <p:nvPr/>
        </p:nvSpPr>
        <p:spPr>
          <a:xfrm>
            <a:off x="609600" y="514350"/>
            <a:ext cx="6667500" cy="304800"/>
          </a:xfrm>
          <a:prstGeom prst="rect">
            <a:avLst/>
          </a:prstGeom>
          <a:noFill/>
          <a:ln>
            <a:noFill/>
          </a:ln>
        </p:spPr>
        <p:txBody>
          <a:bodyPr wrap="square" lIns="0" rIns="0" tIns="0" bIns="0" anchor="t">
            <a:noAutofit/>
          </a:bodyPr>
          <a:lstStyle/>
          <a:p>
            <a:pPr marL="0" marR="0">
              <a:lnSpc>
                <a:spcPct val="112000"/>
              </a:lnSpc>
              <a:spaceAfter>
                <a:spcPts val="0"/>
              </a:spaceAfter>
            </a:pPr>
            <a:r>
              <a:rPr lang="fr-FR" sz="1500" b="1">
                <a:solidFill>
                  <a:srgbClr val="71419B"/>
                </a:solidFill>
                <a:latin typeface="Arial"/>
              </a:rPr>
              <a:t>UBTS INTERNATIONAL CORP</a:t>
            </a:r>
            <a:endParaRPr lang="fr-FR" sz="1500"/>
          </a:p>
        </p:txBody>
      </p:sp>
      <p:sp>
        <p:nvSpPr>
          <p:cNvPr id="3" name="Titre"/>
          <p:cNvSpPr txBox="1"/>
          <p:nvPr/>
        </p:nvSpPr>
        <p:spPr>
          <a:xfrm>
            <a:off x="609600" y="1666875"/>
            <a:ext cx="10382250" cy="1666875"/>
          </a:xfrm>
          <a:prstGeom prst="rect">
            <a:avLst/>
          </a:prstGeom>
          <a:noFill/>
          <a:ln>
            <a:noFill/>
          </a:ln>
        </p:spPr>
        <p:txBody>
          <a:bodyPr wrap="square" lIns="0" rIns="0" tIns="0" bIns="0" anchor="t">
            <a:noAutofit/>
          </a:bodyPr>
          <a:lstStyle/>
          <a:p>
            <a:pPr marL="0" marR="0">
              <a:lnSpc>
                <a:spcPct val="112000"/>
              </a:lnSpc>
              <a:spaceAfter>
                <a:spcPts val="0"/>
              </a:spaceAfter>
            </a:pPr>
            <a:r>
              <a:rPr lang="fr-FR" sz="4350" b="1">
                <a:solidFill>
                  <a:srgbClr val="17213A"/>
                </a:solidFill>
                <a:latin typeface="Arial"/>
              </a:rPr>
              <a:t>Cacao de laboratoire et avenir des filières africaines</a:t>
            </a:r>
            <a:endParaRPr lang="fr-FR" sz="4350"/>
          </a:p>
        </p:txBody>
      </p:sp>
      <p:sp>
        <p:nvSpPr>
          <p:cNvPr id="4" name="Sous-titre"/>
          <p:cNvSpPr txBox="1"/>
          <p:nvPr/>
        </p:nvSpPr>
        <p:spPr>
          <a:xfrm>
            <a:off x="609600" y="3714750"/>
            <a:ext cx="9048750" cy="609600"/>
          </a:xfrm>
          <a:prstGeom prst="rect">
            <a:avLst/>
          </a:prstGeom>
          <a:noFill/>
          <a:ln>
            <a:noFill/>
          </a:ln>
        </p:spPr>
        <p:txBody>
          <a:bodyPr wrap="square" lIns="0" rIns="0" tIns="0" bIns="0" anchor="t">
            <a:noAutofit/>
          </a:bodyPr>
          <a:lstStyle/>
          <a:p>
            <a:pPr marL="0" marR="0">
              <a:lnSpc>
                <a:spcPct val="112000"/>
              </a:lnSpc>
              <a:spaceAfter>
                <a:spcPts val="0"/>
              </a:spaceAfter>
            </a:pPr>
            <a:r>
              <a:rPr lang="fr-FR" sz="2250" b="0">
                <a:solidFill>
                  <a:srgbClr val="596478"/>
                </a:solidFill>
                <a:latin typeface="Arial"/>
              </a:rPr>
              <a:t>Étude publique sur les technologies et leurs effets possibles</a:t>
            </a:r>
            <a:endParaRPr lang="fr-FR" sz="2250"/>
          </a:p>
        </p:txBody>
      </p:sp>
      <p:sp>
        <p:nvSpPr>
          <p:cNvPr id="5" name="Cadre"/>
          <p:cNvSpPr txBox="1"/>
          <p:nvPr/>
        </p:nvSpPr>
        <p:spPr>
          <a:xfrm>
            <a:off x="609600" y="4705350"/>
            <a:ext cx="8858250" cy="1066800"/>
          </a:xfrm>
          <a:prstGeom prst="rect">
            <a:avLst/>
          </a:prstGeom>
          <a:noFill/>
          <a:ln>
            <a:noFill/>
          </a:ln>
        </p:spPr>
        <p:txBody>
          <a:bodyPr wrap="square" lIns="0" rIns="0" tIns="0" bIns="0" anchor="t">
            <a:noAutofit/>
          </a:bodyPr>
          <a:lstStyle/>
          <a:p>
            <a:pPr marL="0" marR="0">
              <a:lnSpc>
                <a:spcPct val="112000"/>
              </a:lnSpc>
              <a:spaceAfter>
                <a:spcPts val="0"/>
              </a:spaceAfter>
            </a:pPr>
            <a:r>
              <a:rPr lang="fr-FR" sz="1800" b="0">
                <a:solidFill>
                  <a:srgbClr val="596478"/>
                </a:solidFill>
                <a:latin typeface="Arial"/>
              </a:rPr>
              <a:t>Côte d’Ivoire et autres producteurs africains</a:t>
            </a:r>
            <a:endParaRPr lang="fr-FR" sz="1800"/>
          </a:p>
          <a:p>
            <a:pPr marL="0" marR="0">
              <a:lnSpc>
                <a:spcPct val="112000"/>
              </a:lnSpc>
              <a:spaceAfter>
                <a:spcPts val="0"/>
              </a:spaceAfter>
            </a:pPr>
            <a:r>
              <a:rPr lang="fr-FR" sz="1800" b="0">
                <a:solidFill>
                  <a:srgbClr val="596478"/>
                </a:solidFill>
                <a:latin typeface="Arial"/>
              </a:rPr>
              <a:t>Horizons 2030, 2035 et 2040</a:t>
            </a:r>
            <a:endParaRPr lang="fr-FR" sz="1800"/>
          </a:p>
          <a:p>
            <a:pPr marL="0" marR="0">
              <a:lnSpc>
                <a:spcPct val="112000"/>
              </a:lnSpc>
              <a:spaceAfter>
                <a:spcPts val="0"/>
              </a:spaceAfter>
            </a:pPr>
            <a:r>
              <a:rPr lang="fr-FR" sz="1800" b="0">
                <a:solidFill>
                  <a:srgbClr val="596478"/>
                </a:solidFill>
                <a:latin typeface="Arial"/>
              </a:rPr>
              <a:t>Recherche documentaire arrêtée au 22 octobre 2026</a:t>
            </a:r>
            <a:endParaRPr lang="fr-FR" sz="1800"/>
          </a:p>
        </p:txBody>
      </p:sp>
      <p:pic>
        <p:nvPicPr>
          <p:cNvPr id="6" name="Logo UBTS" descr="Logo UBTS original"/>
          <p:cNvPicPr>
            <a:picLocks noChangeAspect="1"/>
          </p:cNvPicPr>
          <p:nvPr/>
        </p:nvPicPr>
        <p:blipFill>
          <a:blip r:embed="rId3"/>
          <a:stretch>
            <a:fillRect/>
          </a:stretch>
        </p:blipFill>
        <p:spPr>
          <a:xfrm>
            <a:off x="9525000" y="4476750"/>
            <a:ext cx="2095500" cy="1619250"/>
          </a:xfrm>
          <a:prstGeom prst="rect">
            <a:avLst/>
          </a:prstGeom>
        </p:spPr>
      </p:pic>
      <p:sp>
        <p:nvSpPr>
          <p:cNvPr id="7"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Étude publique. Hypothèses et limites détaillées dans le rapport.</a:t>
            </a:r>
            <a:endParaRPr lang="fr-FR" sz="975"/>
          </a:p>
        </p:txBody>
      </p:sp>
      <p:sp>
        <p:nvSpPr>
          <p:cNvPr id="8"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01</a:t>
            </a:r>
            <a:endParaRPr lang="fr-FR" sz="975"/>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Une transformation progressive et encore incertaine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preuves disponibles ne démontrent pas un remplacement massif du cacao agricole</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Les alternatives végétales sans cacao disposent déjà de circuits de distribution industriels.</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 cacao cellulaire progresse entre démonstrateurs, prototypes et premiers débouchés annoncés.</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pression peut affecter certaines recettes et le pouvoir de négociation avant de représenter de grands volumes.</a:t>
            </a:r>
            <a:endParaRPr lang="fr-FR" sz="2100"/>
          </a:p>
        </p:txBody>
      </p:sp>
      <p:sp>
        <p:nvSpPr>
          <p:cNvPr id="7"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S03, S06, S12, S13. Recherche arrêtée au 22 octobre 2026.</a:t>
            </a:r>
            <a:endParaRPr lang="fr-FR" sz="975"/>
          </a:p>
        </p:txBody>
      </p:sp>
      <p:sp>
        <p:nvSpPr>
          <p:cNvPr id="8"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02</a:t>
            </a:r>
            <a:endParaRPr lang="fr-FR" sz="975"/>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Plusieurs technologies sous une même expression</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 terme « cacao synthétique » exige une qualification précise</a:t>
            </a:r>
            <a:endParaRPr lang="fr-FR" sz="1950"/>
          </a:p>
        </p:txBody>
      </p:sp>
      <p:graphicFrame>
        <p:nvGraphicFramePr>
          <p:cNvPr id="4" name="Tableau modifiable"/>
          <p:cNvGraphicFramePr/>
          <p:nvPr/>
        </p:nvGraphicFramePr>
        <p:xfrm>
          <a:off x="609600" y="2362200"/>
          <a:ext cx="10972800" cy="2571750"/>
        </p:xfrm>
        <a:graphic>
          <a:graphicData uri="http://schemas.openxmlformats.org/drawingml/2006/table">
            <a:tbl>
              <a:tblPr firstRow="1" bandRow="1"/>
              <a:tblGrid>
                <a:gridCol w="2806995"/>
                <a:gridCol w="4848447"/>
                <a:gridCol w="3317358"/>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Famille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Principe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Fonction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Cacao cellulaire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Cellules de cacaoyer cultivées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Solides, poudre ou lipides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Alternatives végétales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Graines ou légumineuses transformées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Arôme, couleur et texture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Lipides fermentaires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Graisses produites par microorganismes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Fusion et cristallisation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Reformulation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Recette contenant moins de cacao</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Coût par portion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bl>
          </a:graphicData>
        </a:graphic>
      </p:graphicFrame>
      <p:sp>
        <p:nvSpPr>
          <p:cNvPr id="5" name="Précision"/>
          <p:cNvSpPr txBox="1"/>
          <p:nvPr/>
        </p:nvSpPr>
        <p:spPr>
          <a:xfrm>
            <a:off x="609600" y="5105400"/>
            <a:ext cx="10972800" cy="110490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La matière produite et la fonction remplacée déterminent l’impact. La reformulation classique peut réduire le cacao sans technologie cellulaire.</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S11, S13, S14.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03</a:t>
            </a:r>
            <a:endParaRPr lang="fr-FR" sz="975"/>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La preuve industrielle comporte plusieurs étapes</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Une annonce et une livraison récurrente n’établissent pas le même résultat</a:t>
            </a:r>
            <a:endParaRPr lang="fr-FR" sz="1950"/>
          </a:p>
        </p:txBody>
      </p:sp>
      <p:graphicFrame>
        <p:nvGraphicFramePr>
          <p:cNvPr id="4" name="Tableau modifiable"/>
          <p:cNvGraphicFramePr/>
          <p:nvPr/>
        </p:nvGraphicFramePr>
        <p:xfrm>
          <a:off x="609600" y="2362200"/>
          <a:ext cx="10972800" cy="3086100"/>
        </p:xfrm>
        <a:graphic>
          <a:graphicData uri="http://schemas.openxmlformats.org/drawingml/2006/table">
            <a:tbl>
              <a:tblPr firstRow="1" bandRow="1"/>
              <a:tblGrid>
                <a:gridCol w="4642338"/>
                <a:gridCol w="6330462"/>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Étape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Ce qu’elle établit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Prototype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Faisabilité d’un produit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Installation achevée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Capacité technique disponible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Qualification client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Conformité à une application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Commande ferme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Débouché contractualisé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Livraisons renouvelées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Adoption commerciale effective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5619750"/>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Les litres de réacteur ne donnent pas des tonnes vendues par an. Les financements ne mesurent ni les recettes commerciales ni la substitution. Le fournisseur et son distributeur peuvent déclarer les mêmes volumes.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S03, S06, S12, S13.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04</a:t>
            </a:r>
            <a:endParaRPr lang="fr-FR" sz="975"/>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 cacao cellulaire avance vers les premiers marchés</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preuves concernent démonstrateurs, prototypes et lancements annoncés</a:t>
            </a:r>
            <a:endParaRPr lang="fr-FR" sz="1950"/>
          </a:p>
        </p:txBody>
      </p:sp>
      <p:graphicFrame>
        <p:nvGraphicFramePr>
          <p:cNvPr id="4" name="Tableau modifiable"/>
          <p:cNvGraphicFramePr/>
          <p:nvPr/>
        </p:nvGraphicFramePr>
        <p:xfrm>
          <a:off x="609600" y="2362200"/>
          <a:ext cx="10972800" cy="3086100"/>
        </p:xfrm>
        <a:graphic>
          <a:graphicData uri="http://schemas.openxmlformats.org/drawingml/2006/table">
            <a:tbl>
              <a:tblPr firstRow="1" bandRow="1"/>
              <a:tblGrid>
                <a:gridCol w="2573867"/>
                <a:gridCol w="4199467"/>
                <a:gridCol w="4199467"/>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Acteur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Preuve disponible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Limite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California Cultured</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Démonstration à 1 600 L</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Production anticipée début 2027</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Puratos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Produit professionnel annoncé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Disponibilité visée fin 2026</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Celleste Bio</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Prototypes au beurre cellulaire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Tonnage commercial non confirmé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Food Brewer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Échantillons de poudre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Masse et beurre à venir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Kokomodo</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Partenariat de validation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Volumes fermes non établis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5619750"/>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La disponibilité et les coûts doivent être vérifiés par produit. Les calendriers publiés peuvent différer entre partenaires.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S03, S06, S07, S08, S09.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05</a:t>
            </a:r>
            <a:endParaRPr lang="fr-FR" sz="975"/>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Les alternatives sans cacao accèdent à la distribution</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grands fournisseurs facilitent la qualification des recettes industrielles</a:t>
            </a:r>
            <a:endParaRPr lang="fr-FR" sz="1950"/>
          </a:p>
        </p:txBody>
      </p:sp>
      <p:graphicFrame>
        <p:nvGraphicFramePr>
          <p:cNvPr id="4" name="Tableau modifiable"/>
          <p:cNvGraphicFramePr/>
          <p:nvPr/>
        </p:nvGraphicFramePr>
        <p:xfrm>
          <a:off x="609600" y="2362200"/>
          <a:ext cx="10972800" cy="2571750"/>
        </p:xfrm>
        <a:graphic>
          <a:graphicData uri="http://schemas.openxmlformats.org/drawingml/2006/table">
            <a:tbl>
              <a:tblPr firstRow="1" bandRow="1"/>
              <a:tblGrid>
                <a:gridCol w="1765738"/>
                <a:gridCol w="4414345"/>
                <a:gridCol w="4792717"/>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Solution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Voie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Signal observable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ChoViva</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Alternative végétale sans cacao</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10 000 t de capacité sécurisée déclarée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NextCoa</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Ingrédients végétaux et formulation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Lancement américain annoncé par Cargill</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Nukoko</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Alternative à base de féverole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Acquisition annoncée par Döhler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ChoViva Butter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Graisses produites par levures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Échantillons de recherche proposés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bl>
          </a:graphicData>
        </a:graphic>
      </p:graphicFrame>
      <p:sp>
        <p:nvSpPr>
          <p:cNvPr id="5" name="Précision"/>
          <p:cNvSpPr txBox="1"/>
          <p:nvPr/>
        </p:nvSpPr>
        <p:spPr>
          <a:xfrm>
            <a:off x="609600" y="5105400"/>
            <a:ext cx="10972800" cy="110490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L’accès commercial constitue un signal d’adoption. Capacités annoncées et ventes réalisées restent distinctes.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S11, S12, S13, S30.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06</a:t>
            </a:r>
            <a:endParaRPr lang="fr-FR" sz="975"/>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 passage à l’échelle dépend du rendement réel</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équipements doivent produire une matière régulière et commercialisable</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stabilité des lignées, l’oxygénation et les contaminations influencent la production.</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concentration sèche, le temps de cycle et les pertes déterminent le tonnage utile.</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récupération et le séchage peuvent peser fortement sur les coûts et l’énergie.</a:t>
            </a:r>
            <a:endParaRPr lang="fr-FR" sz="2100"/>
          </a:p>
        </p:txBody>
      </p:sp>
      <p:sp>
        <p:nvSpPr>
          <p:cNvPr id="7"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S03, S04, S28. Recherche arrêtée au 22 octobre 2026.</a:t>
            </a:r>
            <a:endParaRPr lang="fr-FR" sz="975"/>
          </a:p>
        </p:txBody>
      </p:sp>
      <p:sp>
        <p:nvSpPr>
          <p:cNvPr id="8"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07</a:t>
            </a:r>
            <a:endParaRPr lang="fr-FR" sz="975"/>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 coût pertinent est celui de la recette conforme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Une comparaison exige la même fonction alimentaire</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 coût complet inclut intrants, énergie, contrôles, pertes, financement et transport.</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viabilité doit persister lorsque les prix des fèves diminuent.</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Les données publiques ne permettent pas d’établir une parité universelle de coût du cacao cellulaire.</a:t>
            </a:r>
            <a:endParaRPr lang="fr-FR" sz="2100"/>
          </a:p>
        </p:txBody>
      </p:sp>
      <p:sp>
        <p:nvSpPr>
          <p:cNvPr id="7"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S03, S04, S13. Recherche arrêtée au 22 octobre 2026.</a:t>
            </a:r>
            <a:endParaRPr lang="fr-FR" sz="975"/>
          </a:p>
        </p:txBody>
      </p:sp>
      <p:sp>
        <p:nvSpPr>
          <p:cNvPr id="8"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08</a:t>
            </a:r>
            <a:endParaRPr lang="fr-FR" sz="975"/>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L’empreinte dépend du produit et du système comparé</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résultats d’une alternative ne se transfèrent pas aux autres technologies</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Cargill revendique une empreinte carbone inférieure de 67 % pour NextCoa face à son chocolat de référence.</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L’énergie, le milieu nutritif, les rendements et le séchage comptent dans le bilan cellulaire.</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L’agroforesterie et les plantations dégradées doivent être distinguées.</a:t>
            </a:r>
            <a:endParaRPr lang="fr-FR" sz="2100"/>
          </a:p>
        </p:txBody>
      </p:sp>
      <p:sp>
        <p:nvSpPr>
          <p:cNvPr id="7"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S10, S13. Recherche arrêtée au 22 octobre 2026.</a:t>
            </a:r>
            <a:endParaRPr lang="fr-FR" sz="975"/>
          </a:p>
        </p:txBody>
      </p:sp>
      <p:sp>
        <p:nvSpPr>
          <p:cNvPr id="8"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09</a:t>
            </a:r>
            <a:endParaRPr lang="fr-FR" sz="975"/>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L’accès au marché se vérifie par produit et territoire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Sécurité, dénomination et allégations sont des questions distinctes</a:t>
            </a:r>
            <a:endParaRPr lang="fr-FR" sz="1950"/>
          </a:p>
        </p:txBody>
      </p:sp>
      <p:graphicFrame>
        <p:nvGraphicFramePr>
          <p:cNvPr id="4" name="Tableau modifiable"/>
          <p:cNvGraphicFramePr/>
          <p:nvPr/>
        </p:nvGraphicFramePr>
        <p:xfrm>
          <a:off x="609600" y="2362200"/>
          <a:ext cx="10972800" cy="3086100"/>
        </p:xfrm>
        <a:graphic>
          <a:graphicData uri="http://schemas.openxmlformats.org/drawingml/2006/table">
            <a:tbl>
              <a:tblPr firstRow="1" bandRow="1"/>
              <a:tblGrid>
                <a:gridCol w="3251200"/>
                <a:gridCol w="7721600"/>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Territoire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Point de contrôle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Union européenne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Nouveaux aliments, liste de l’Union, composition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États-Unis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Voie de sécurité et standard d’identité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Singapour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Autorisation des nouveaux aliments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Suisse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Qualification et autorisation OSAV</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Côte d’Ivoire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Conformité alimentaire, normes et importation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5619750"/>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L’historique des fèves ne suffit pas à établir celui d’une biomasse cellulaire. Une auto-détermination GRAS américaine ne vaut pas approbation FDA. L’autorisation sanitaire ne garantit pas la dénomination « chocolat ».</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S14, S15, S16, S17, S18, S19.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10</a:t>
            </a:r>
            <a:endParaRPr lang="fr-FR" sz="975"/>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La référence mondiale porte sur 2024/25</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dernières estimations publiques ICCO restent révisables</a:t>
            </a:r>
            <a:endParaRPr lang="fr-FR" sz="1950"/>
          </a:p>
        </p:txBody>
      </p:sp>
      <p:graphicFrame>
        <p:nvGraphicFramePr>
          <p:cNvPr id="4" name="Tableau modifiable"/>
          <p:cNvGraphicFramePr/>
          <p:nvPr/>
        </p:nvGraphicFramePr>
        <p:xfrm>
          <a:off x="609600" y="2362200"/>
          <a:ext cx="10972800" cy="3086100"/>
        </p:xfrm>
        <a:graphic>
          <a:graphicData uri="http://schemas.openxmlformats.org/drawingml/2006/table">
            <a:tbl>
              <a:tblPr firstRow="1" bandRow="1"/>
              <a:tblGrid>
                <a:gridCol w="6858000"/>
                <a:gridCol w="4114800"/>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Indicateur 2024/25</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Estimation ICCO</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Production brute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4,733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Moutures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4,649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Surplus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37 kt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Stocks de fin de campagne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1,309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Stocks sur moutures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28,2 %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5619750"/>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Le bulletin d’août 2026 retient temporairement les données 2025/26 de production et de moutures. Le surplus ICCO suit les conventions de bilan de l’organisation.</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S01.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11</a:t>
            </a:r>
            <a:endParaRPr lang="fr-FR" sz="975"/>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La Côte d’Ivoire concentre plusieurs expositions</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effets concernent ménages, entreprises et territoires</a:t>
            </a:r>
            <a:endParaRPr lang="fr-FR" sz="1950"/>
          </a:p>
        </p:txBody>
      </p:sp>
      <p:graphicFrame>
        <p:nvGraphicFramePr>
          <p:cNvPr id="4" name="Tableau modifiable"/>
          <p:cNvGraphicFramePr/>
          <p:nvPr/>
        </p:nvGraphicFramePr>
        <p:xfrm>
          <a:off x="609600" y="2362200"/>
          <a:ext cx="10972800" cy="2057400"/>
        </p:xfrm>
        <a:graphic>
          <a:graphicData uri="http://schemas.openxmlformats.org/drawingml/2006/table">
            <a:tbl>
              <a:tblPr firstRow="1" bandRow="1"/>
              <a:tblGrid>
                <a:gridCol w="4840941"/>
                <a:gridCol w="6131859"/>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Indicateur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Valeur et périmètre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Production 2024</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1 890 442 t en année civile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Transformation locale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41 % annoncés en juin 2026, dénominateur à préciser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Prix garanti principal 2026/27</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1 200 FCFA/kg annoncés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4591050"/>
            <a:ext cx="10972800" cy="16192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La filière concerne les recettes extérieures, la transformation et les revenus ruraux. Les difficultés actuelles ne peuvent pas être attribuées au cacao de laboratoire sans preuve causale. Année civile, campagne et capacité doivent rester séparées.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S25, S26, S27, S32, S33.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12</a:t>
            </a:r>
            <a:endParaRPr lang="fr-FR" sz="975"/>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Les expositions nationales diffèrent</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 poids macroéconomique ne décrit pas toute la vulnérabilité locale</a:t>
            </a:r>
            <a:endParaRPr lang="fr-FR" sz="1950"/>
          </a:p>
        </p:txBody>
      </p:sp>
      <p:graphicFrame>
        <p:nvGraphicFramePr>
          <p:cNvPr id="4" name="Tableau modifiable"/>
          <p:cNvGraphicFramePr/>
          <p:nvPr/>
        </p:nvGraphicFramePr>
        <p:xfrm>
          <a:off x="609600" y="2362200"/>
          <a:ext cx="10972800" cy="2057400"/>
        </p:xfrm>
        <a:graphic>
          <a:graphicData uri="http://schemas.openxmlformats.org/drawingml/2006/table">
            <a:tbl>
              <a:tblPr firstRow="1" bandRow="1"/>
              <a:tblGrid>
                <a:gridCol w="1496291"/>
                <a:gridCol w="4738255"/>
                <a:gridCol w="4738255"/>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Pays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Repère documenté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Point de vigilance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Ghana</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600 kt estimées en 2024/25 par USDA</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Estimation distincte du résultat définitif</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Cameroun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247 914 t commercialisées en 2025/26</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Donnée ONCC indexée à revalider</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Nigeria</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1,99 Md USD de fèves exportées en 2025</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32,6 % des exportations non pétrolières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4591050"/>
            <a:ext cx="10972800" cy="16192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Le financement de filière et la dépendance territoriale modifient la transmission. Les repères ci-dessous portent sur des périodes et indicateurs distincts.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S34, S35, S36, S37.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13</a:t>
            </a:r>
            <a:endParaRPr lang="fr-FR" sz="975"/>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Les petits producteurs exigent une lecture territoriale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Petits volumes nationaux et dépendance locale peuvent coexister</a:t>
            </a:r>
            <a:endParaRPr lang="fr-FR" sz="1950"/>
          </a:p>
        </p:txBody>
      </p:sp>
      <p:graphicFrame>
        <p:nvGraphicFramePr>
          <p:cNvPr id="4" name="Tableau modifiable"/>
          <p:cNvGraphicFramePr/>
          <p:nvPr/>
        </p:nvGraphicFramePr>
        <p:xfrm>
          <a:off x="609600" y="2362200"/>
          <a:ext cx="10972800" cy="3086100"/>
        </p:xfrm>
        <a:graphic>
          <a:graphicData uri="http://schemas.openxmlformats.org/drawingml/2006/table">
            <a:tbl>
              <a:tblPr firstRow="1" bandRow="1"/>
              <a:tblGrid>
                <a:gridCol w="4137285"/>
                <a:gridCol w="6835515"/>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Pays ou groupe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Question prioritaire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Ouganda et Tanzanie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Viabilité des expansions à prix plus bas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RDC</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Revenus des bassins et logistique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Guinée, Liberia et Togo</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Récoltes locales et réexportations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Madagascar et São Tomé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Prime d’origine nette après coûts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Sierra Leone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Accès aux acheteurs et conformité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5619750"/>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L’Ouganda rapporte 76 173 t produites et 72 545 t exportées en exercice 2024/25. Débouchés, qualité d’origine et logistique distinguent les situations. Les flux transfrontaliers doivent être réconciliés avec les récoltes locales.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S02, S38.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14</a:t>
            </a:r>
            <a:endParaRPr lang="fr-FR" sz="975"/>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La transmission d’un choc comporte plusieurs canaux</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La substitution mondiale ne donne pas directement les pertes nationales</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L’adoption dans les recettes peut modifier les achats marginaux et les négociations.</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Les prix et les marges influencent recettes, financement et revenus ruraux.</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Stocks, contrats, croissance de demande et aléas de récolte peuvent amortir ou amplifier ces effets.</a:t>
            </a:r>
            <a:endParaRPr lang="fr-FR" sz="2100"/>
          </a:p>
        </p:txBody>
      </p:sp>
      <p:sp>
        <p:nvSpPr>
          <p:cNvPr id="7"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S01, S33, S37. Recherche arrêtée au 22 octobre 2026.</a:t>
            </a:r>
            <a:endParaRPr lang="fr-FR" sz="975"/>
          </a:p>
        </p:txBody>
      </p:sp>
      <p:sp>
        <p:nvSpPr>
          <p:cNvPr id="8"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15</a:t>
            </a:r>
            <a:endParaRPr lang="fr-FR" sz="975"/>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Beurre et solides proviennent des mêmes fèves</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Une substitution asymétrique peut d’abord modifier les marges de broyage</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Additionner les fèves « évitées » par le beurre et la poudre peut compter deux fois la matière.</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Un besoin persistant en solides peut maintenir les moutures malgré un remplacement du beurre.</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Rendements, stocks et débouchés des coproduits doivent être pris en compte.</a:t>
            </a:r>
            <a:endParaRPr lang="fr-FR" sz="2100"/>
          </a:p>
        </p:txBody>
      </p:sp>
      <p:sp>
        <p:nvSpPr>
          <p:cNvPr id="7"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Étude publique. Hypothèses et limites détaillées dans le rapport.</a:t>
            </a:r>
            <a:endParaRPr lang="fr-FR" sz="975"/>
          </a:p>
        </p:txBody>
      </p:sp>
      <p:sp>
        <p:nvSpPr>
          <p:cNvPr id="8"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16</a:t>
            </a:r>
            <a:endParaRPr lang="fr-FR" sz="975"/>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Trois trajectoires de substitution conditionnelle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taux suivants sont des hypothèses de planification</a:t>
            </a:r>
            <a:endParaRPr lang="fr-FR" sz="1950"/>
          </a:p>
        </p:txBody>
      </p:sp>
      <p:graphicFrame>
        <p:nvGraphicFramePr>
          <p:cNvPr id="4" name="Tableau modifiable"/>
          <p:cNvGraphicFramePr/>
          <p:nvPr/>
        </p:nvGraphicFramePr>
        <p:xfrm>
          <a:off x="609600" y="2362200"/>
          <a:ext cx="10972800" cy="2057400"/>
        </p:xfrm>
        <a:graphic>
          <a:graphicData uri="http://schemas.openxmlformats.org/drawingml/2006/table">
            <a:tbl>
              <a:tblPr firstRow="1" bandRow="1"/>
              <a:tblGrid>
                <a:gridCol w="3918857"/>
                <a:gridCol w="2351314"/>
                <a:gridCol w="2351314"/>
                <a:gridCol w="2351314"/>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Trajectoire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2030</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2035</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2040</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Diffusion limitée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5 %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Diffusion graduelle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8 %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15 %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Rupture industrielle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6 %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15 %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4591050"/>
            <a:ext cx="10972800" cy="16192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Ils n’ont pas de probabilité attribuée et ne sont pas des prévisions officielles. La substitution nette corrige recettes, coproduits et doubles comptes. Une adoption proche de zéro reste possible.</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S01.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17</a:t>
            </a:r>
            <a:endParaRPr lang="fr-FR" sz="975"/>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8 % de substitution ne signifient pas 8 % de recul</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Exemple en 2035 avec croissance annuelle de demande de 1 %</a:t>
            </a:r>
            <a:endParaRPr lang="fr-FR" sz="1950"/>
          </a:p>
        </p:txBody>
      </p:sp>
      <p:graphicFrame>
        <p:nvGraphicFramePr>
          <p:cNvPr id="4" name="Tableau modifiable"/>
          <p:cNvGraphicFramePr/>
          <p:nvPr/>
        </p:nvGraphicFramePr>
        <p:xfrm>
          <a:off x="609600" y="2362200"/>
          <a:ext cx="10972800" cy="3086100"/>
        </p:xfrm>
        <a:graphic>
          <a:graphicData uri="http://schemas.openxmlformats.org/drawingml/2006/table">
            <a:tbl>
              <a:tblPr firstRow="1" bandRow="1"/>
              <a:tblGrid>
                <a:gridCol w="7530353"/>
                <a:gridCol w="3442447"/>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Variable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Résultat calculé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Demande sans nouvelles alternatives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5,135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Substitution nette hypothétique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8 %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Demande évitée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411 kt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Demande agricole résiduelle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4,725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Écart face à la base 2024/25</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+1,6 %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5619750"/>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La croissance contrefactuelle peut absorber une partie de la substitution. Les débouchés potentiels perdus et les effets de prix restent des questions distinctes.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S01.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18</a:t>
            </a:r>
            <a:endParaRPr lang="fr-FR" sz="975"/>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La croissance de demande change le résultat à 2040</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Sensibilité de la trajectoire graduelle à 15 % de substitution nette</a:t>
            </a:r>
            <a:endParaRPr lang="fr-FR" sz="1950"/>
          </a:p>
        </p:txBody>
      </p:sp>
      <p:graphicFrame>
        <p:nvGraphicFramePr>
          <p:cNvPr id="4" name="Tableau modifiable"/>
          <p:cNvGraphicFramePr/>
          <p:nvPr/>
        </p:nvGraphicFramePr>
        <p:xfrm>
          <a:off x="609600" y="2362200"/>
          <a:ext cx="10972800" cy="2057400"/>
        </p:xfrm>
        <a:graphic>
          <a:graphicData uri="http://schemas.openxmlformats.org/drawingml/2006/table">
            <a:tbl>
              <a:tblPr firstRow="1" bandRow="1"/>
              <a:tblGrid>
                <a:gridCol w="3474720"/>
                <a:gridCol w="3840480"/>
                <a:gridCol w="3657600"/>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Croissance annuelle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Demande agricole 2040</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Écart face à 2024/25</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3,952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−15,0 %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1 %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4,588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−1,3 %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2 %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5,319 Mt</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+14,4 %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4591050"/>
            <a:ext cx="10972800" cy="16192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La croissance annuelle est une hypothèse, au même titre que la substitution. Démographie, revenus et recettes peuvent faire diverger chocolat vendu et fèves demandées.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S01.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19</a:t>
            </a:r>
            <a:endParaRPr lang="fr-FR" sz="975"/>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Les recettes dépendent du prix et du volume vendu</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R1 / R0 = (1 − q) × (1 − p)</a:t>
            </a:r>
            <a:endParaRPr lang="fr-FR" sz="1950"/>
          </a:p>
        </p:txBody>
      </p:sp>
      <p:graphicFrame>
        <p:nvGraphicFramePr>
          <p:cNvPr id="4" name="Tableau modifiable"/>
          <p:cNvGraphicFramePr/>
          <p:nvPr/>
        </p:nvGraphicFramePr>
        <p:xfrm>
          <a:off x="609600" y="2362200"/>
          <a:ext cx="10972800" cy="2571750"/>
        </p:xfrm>
        <a:graphic>
          <a:graphicData uri="http://schemas.openxmlformats.org/drawingml/2006/table">
            <a:tbl>
              <a:tblPr firstRow="1" bandRow="1"/>
              <a:tblGrid>
                <a:gridCol w="2194560"/>
                <a:gridCol w="2194560"/>
                <a:gridCol w="2194560"/>
                <a:gridCol w="2194560"/>
                <a:gridCol w="2194560"/>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Volume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Prix stable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Prix −10 %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Prix −20 %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Prix −30 %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Stable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−20 %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−5 %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−5 %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−14,5 %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−24 %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−33,5 %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−10 %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−19 %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−28 %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−37 %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−20 %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−20 %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−28 %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−36 %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−44 %</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bl>
          </a:graphicData>
        </a:graphic>
      </p:graphicFrame>
      <p:sp>
        <p:nvSpPr>
          <p:cNvPr id="5" name="Précision"/>
          <p:cNvSpPr txBox="1"/>
          <p:nvPr/>
        </p:nvSpPr>
        <p:spPr>
          <a:xfrm>
            <a:off x="609600" y="5105400"/>
            <a:ext cx="10972800" cy="110490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q représente la baisse du volume et p celle du prix moyen réalisé. Ces paramètres nationaux restent distincts du taux mondial de substitution. Les recettes brutes ne mesurent pas le revenu net des ménages.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Étude publique. Hypothèses et limites détaillées dans le rapport.</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20</a:t>
            </a:r>
            <a:endParaRPr lang="fr-FR" sz="975"/>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Les réponses publiques peuvent renforcer la résilience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Des mesures graduelles soutiennent les capacités d’adaptation</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rénovation des vergers et la qualité post-récolte doivent soutenir le revenu net.</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Les projets de transformation exigent des débouchés et des marges viables.</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recherche peut développer compétences et droits locaux.</a:t>
            </a:r>
            <a:endParaRPr lang="fr-FR" sz="2100"/>
          </a:p>
        </p:txBody>
      </p:sp>
      <p:sp>
        <p:nvSpPr>
          <p:cNvPr id="7" name="Paragraphe 4"/>
          <p:cNvSpPr txBox="1"/>
          <p:nvPr/>
        </p:nvSpPr>
        <p:spPr>
          <a:xfrm>
            <a:off x="609600" y="49720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diversification territoriale nécessite des marchés réellement accessibles.</a:t>
            </a:r>
            <a:endParaRPr lang="fr-FR" sz="2100"/>
          </a:p>
        </p:txBody>
      </p:sp>
      <p:sp>
        <p:nvSpPr>
          <p:cNvPr id="8"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S23, S31, S33. Recherche arrêtée au 22 octobre 2026.</a:t>
            </a:r>
            <a:endParaRPr lang="fr-FR" sz="975"/>
          </a:p>
        </p:txBody>
      </p:sp>
      <p:sp>
        <p:nvSpPr>
          <p:cNvPr id="9"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21</a:t>
            </a:r>
            <a:endParaRPr lang="fr-FR" sz="975"/>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Les inconnues empêchent une prévision ferme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Les limites explicites permettent une lecture utile des scénarios</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Ventes réelles et coûts complets restent insuffisamment documentés.</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fraction cellulaire des hybrides demande une mesure précise.</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Les élasticités et les revenus des ménages nécessitent des données complémentaires.</a:t>
            </a:r>
            <a:endParaRPr lang="fr-FR" sz="2100"/>
          </a:p>
        </p:txBody>
      </p:sp>
      <p:sp>
        <p:nvSpPr>
          <p:cNvPr id="7" name="Paragraphe 4"/>
          <p:cNvSpPr txBox="1"/>
          <p:nvPr/>
        </p:nvSpPr>
        <p:spPr>
          <a:xfrm>
            <a:off x="609600" y="49720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La recherche documentaire ne remplace pas des essais ou des enquêtes de terrain.</a:t>
            </a:r>
            <a:endParaRPr lang="fr-FR" sz="2100"/>
          </a:p>
        </p:txBody>
      </p:sp>
      <p:sp>
        <p:nvSpPr>
          <p:cNvPr id="8"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S03, S06, S10, S12. Recherche arrêtée au 22 octobre 2026.</a:t>
            </a:r>
            <a:endParaRPr lang="fr-FR" sz="975"/>
          </a:p>
        </p:txBody>
      </p:sp>
      <p:sp>
        <p:nvSpPr>
          <p:cNvPr id="9"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22</a:t>
            </a:r>
            <a:endParaRPr lang="fr-FR" sz="975"/>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Les indicateurs d’adoption à suivre</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Livraisons et renouvellements éclairent mieux l’impact que les annonces seules</a:t>
            </a:r>
            <a:endParaRPr lang="fr-FR" sz="1950"/>
          </a:p>
        </p:txBody>
      </p:sp>
      <p:graphicFrame>
        <p:nvGraphicFramePr>
          <p:cNvPr id="4" name="Tableau modifiable"/>
          <p:cNvGraphicFramePr/>
          <p:nvPr/>
        </p:nvGraphicFramePr>
        <p:xfrm>
          <a:off x="609600" y="2362200"/>
          <a:ext cx="10972800" cy="3086100"/>
        </p:xfrm>
        <a:graphic>
          <a:graphicData uri="http://schemas.openxmlformats.org/drawingml/2006/table">
            <a:tbl>
              <a:tblPr firstRow="1" bandRow="1"/>
              <a:tblGrid>
                <a:gridCol w="2954215"/>
                <a:gridCol w="8018585"/>
              </a:tblGrid>
              <a:tr h="514350">
                <a:tc>
                  <a:txBody>
                    <a:bodyPr lIns="114300" rIns="114300" tIns="66675" bIns="66675" anchor="ctr"/>
                    <a:lstStyle/>
                    <a:p>
                      <a:pPr marL="0" marR="0">
                        <a:lnSpc>
                          <a:spcPct val="112000"/>
                        </a:lnSpc>
                        <a:spaceAfter>
                          <a:spcPts val="0"/>
                        </a:spaceAfter>
                      </a:pPr>
                      <a:r>
                        <a:rPr lang="fr-FR" sz="1500" b="1">
                          <a:solidFill>
                            <a:srgbClr val="FFFFFF"/>
                          </a:solidFill>
                          <a:latin typeface="Arial"/>
                        </a:rPr>
                        <a:t>Domaine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c>
                  <a:txBody>
                    <a:bodyPr lIns="114300" rIns="114300" tIns="66675" bIns="66675" anchor="ctr"/>
                    <a:lstStyle/>
                    <a:p>
                      <a:pPr marL="0" marR="0">
                        <a:lnSpc>
                          <a:spcPct val="112000"/>
                        </a:lnSpc>
                        <a:spaceAfter>
                          <a:spcPts val="0"/>
                        </a:spaceAfter>
                      </a:pPr>
                      <a:r>
                        <a:rPr lang="fr-FR" sz="1500" b="1">
                          <a:solidFill>
                            <a:srgbClr val="FFFFFF"/>
                          </a:solidFill>
                          <a:latin typeface="Arial"/>
                        </a:rPr>
                        <a:t>Indicateur utile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1F2348"/>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Production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Tonnes sèches conformes et utilisation effective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Commercial</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Clients indépendants et commandes renouvelées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Réglementation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Décisions par produit et marché</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Transformation</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Marges séparées beurre et poudre</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1F2F6"/>
                    </a:solidFill>
                  </a:tcPr>
                </a:tc>
              </a:tr>
              <a:tr h="514350">
                <a:tc>
                  <a:txBody>
                    <a:bodyPr lIns="114300" rIns="114300" tIns="66675" bIns="66675" anchor="ctr"/>
                    <a:lstStyle/>
                    <a:p>
                      <a:pPr marL="0" marR="0">
                        <a:lnSpc>
                          <a:spcPct val="112000"/>
                        </a:lnSpc>
                        <a:spaceAfter>
                          <a:spcPts val="0"/>
                        </a:spaceAfter>
                      </a:pPr>
                      <a:r>
                        <a:rPr lang="fr-FR" sz="1500" b="0">
                          <a:solidFill>
                            <a:srgbClr val="17213A"/>
                          </a:solidFill>
                          <a:latin typeface="Arial"/>
                        </a:rPr>
                        <a:t>Territoires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c>
                  <a:txBody>
                    <a:bodyPr lIns="114300" rIns="114300" tIns="66675" bIns="66675" anchor="ctr"/>
                    <a:lstStyle/>
                    <a:p>
                      <a:pPr marL="0" marR="0">
                        <a:lnSpc>
                          <a:spcPct val="112000"/>
                        </a:lnSpc>
                        <a:spaceAfter>
                          <a:spcPts val="0"/>
                        </a:spaceAfter>
                      </a:pPr>
                      <a:r>
                        <a:rPr lang="fr-FR" sz="1500" b="0">
                          <a:solidFill>
                            <a:srgbClr val="17213A"/>
                          </a:solidFill>
                          <a:latin typeface="Arial"/>
                        </a:rPr>
                        <a:t>Revenu net, paiements et intrants</a:t>
                      </a:r>
                      <a:endParaRPr lang="fr-FR" sz="1500"/>
                    </a:p>
                  </a:txBody>
                  <a:tcPr marL="114300" marR="114300" marT="66675" marB="66675">
                    <a:lnL w="9525">
                      <a:solidFill>
                        <a:srgbClr val="DCE0E8"/>
                      </a:solidFill>
                    </a:lnL>
                    <a:lnR w="9525">
                      <a:solidFill>
                        <a:srgbClr val="DCE0E8"/>
                      </a:solidFill>
                    </a:lnR>
                    <a:lnT w="9525">
                      <a:solidFill>
                        <a:srgbClr val="DCE0E8"/>
                      </a:solidFill>
                    </a:lnT>
                    <a:lnB w="9525">
                      <a:solidFill>
                        <a:srgbClr val="DCE0E8"/>
                      </a:solidFill>
                    </a:lnB>
                    <a:solidFill>
                      <a:srgbClr val="FFFFFF"/>
                    </a:solidFill>
                  </a:tcPr>
                </a:tc>
              </a:tr>
            </a:tbl>
          </a:graphicData>
        </a:graphic>
      </p:graphicFrame>
      <p:sp>
        <p:nvSpPr>
          <p:cNvPr id="5" name="Précision"/>
          <p:cNvSpPr txBox="1"/>
          <p:nvPr/>
        </p:nvSpPr>
        <p:spPr>
          <a:xfrm>
            <a:off x="609600" y="5619750"/>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350" b="0">
                <a:solidFill>
                  <a:srgbClr val="596478"/>
                </a:solidFill>
                <a:latin typeface="Arial"/>
              </a:rPr>
              <a:t>Le suivi doit conserver reports, fermetures et révisions de capacités. Les coûts relatifs doivent être observés sur plusieurs niveaux de prix des fèves.</a:t>
            </a:r>
            <a:endParaRPr lang="fr-FR" sz="1350"/>
          </a:p>
        </p:txBody>
      </p:sp>
      <p:sp>
        <p:nvSpPr>
          <p:cNvPr id="6"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S01, S03, S13, S33. Recherche arrêtée au 22 octobre 2026.</a:t>
            </a:r>
            <a:endParaRPr lang="fr-FR" sz="975"/>
          </a:p>
        </p:txBody>
      </p:sp>
      <p:sp>
        <p:nvSpPr>
          <p:cNvPr id="7"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23</a:t>
            </a:r>
            <a:endParaRPr lang="fr-FR" sz="975"/>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BFAF7"/>
        </a:solidFill>
        <a:effectLst/>
      </p:bgPr>
    </p:bg>
    <p:spTree>
      <p:nvGrpSpPr>
        <p:cNvPr id="1" name=""/>
        <p:cNvGrpSpPr/>
        <p:nvPr/>
      </p:nvGrpSpPr>
      <p:grpSpPr>
        <a:xfrm>
          <a:off x="0" y="0"/>
          <a:ext cx="0" cy="0"/>
          <a:chOff x="0" y="0"/>
          <a:chExt cx="0" cy="0"/>
        </a:xfrm>
      </p:grpSpPr>
      <p:sp>
        <p:nvSpPr>
          <p:cNvPr id="2" name="Titre"/>
          <p:cNvSpPr txBox="1"/>
          <p:nvPr/>
        </p:nvSpPr>
        <p:spPr>
          <a:xfrm>
            <a:off x="609600" y="523875"/>
            <a:ext cx="10972800" cy="1000125"/>
          </a:xfrm>
          <a:prstGeom prst="rect">
            <a:avLst/>
          </a:prstGeom>
          <a:noFill/>
          <a:ln>
            <a:noFill/>
          </a:ln>
        </p:spPr>
        <p:txBody>
          <a:bodyPr wrap="square" lIns="0" rIns="0" tIns="0" bIns="0" anchor="t">
            <a:noAutofit/>
          </a:bodyPr>
          <a:lstStyle/>
          <a:p>
            <a:pPr marL="0" marR="0">
              <a:lnSpc>
                <a:spcPct val="112000"/>
              </a:lnSpc>
              <a:spaceAfter>
                <a:spcPts val="0"/>
              </a:spaceAfter>
            </a:pPr>
            <a:r>
              <a:rPr lang="fr-FR" sz="3150" b="1">
                <a:solidFill>
                  <a:srgbClr val="17213A"/>
                </a:solidFill>
                <a:latin typeface="Arial"/>
              </a:rPr>
              <a:t>Crédits et cadre de publication</a:t>
            </a:r>
            <a:endParaRPr lang="fr-FR" sz="3150"/>
          </a:p>
        </p:txBody>
      </p:sp>
      <p:sp>
        <p:nvSpPr>
          <p:cNvPr id="3" name="Lecture"/>
          <p:cNvSpPr txBox="1"/>
          <p:nvPr/>
        </p:nvSpPr>
        <p:spPr>
          <a:xfrm>
            <a:off x="609600" y="1590675"/>
            <a:ext cx="10972800" cy="590550"/>
          </a:xfrm>
          <a:prstGeom prst="rect">
            <a:avLst/>
          </a:prstGeom>
          <a:noFill/>
          <a:ln>
            <a:noFill/>
          </a:ln>
        </p:spPr>
        <p:txBody>
          <a:bodyPr wrap="square" lIns="0" rIns="0" tIns="0" bIns="0" anchor="t">
            <a:noAutofit/>
          </a:bodyPr>
          <a:lstStyle/>
          <a:p>
            <a:pPr marL="0" marR="0">
              <a:lnSpc>
                <a:spcPct val="112000"/>
              </a:lnSpc>
              <a:spaceAfter>
                <a:spcPts val="0"/>
              </a:spaceAfter>
            </a:pPr>
            <a:r>
              <a:rPr lang="fr-FR" sz="1950" b="0">
                <a:solidFill>
                  <a:srgbClr val="71419B"/>
                </a:solidFill>
                <a:latin typeface="Arial"/>
              </a:rPr>
              <a:t>Équipe projet UBTS International Corp</a:t>
            </a:r>
            <a:endParaRPr lang="fr-FR" sz="1950"/>
          </a:p>
        </p:txBody>
      </p:sp>
      <p:sp>
        <p:nvSpPr>
          <p:cNvPr id="4" name="Paragraphe 1"/>
          <p:cNvSpPr txBox="1"/>
          <p:nvPr/>
        </p:nvSpPr>
        <p:spPr>
          <a:xfrm>
            <a:off x="609600" y="25717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L’équipe projet UBTS a revu et validé le travail.</a:t>
            </a:r>
            <a:endParaRPr lang="fr-FR" sz="2100"/>
          </a:p>
        </p:txBody>
      </p:sp>
      <p:sp>
        <p:nvSpPr>
          <p:cNvPr id="5" name="Paragraphe 2"/>
          <p:cNvSpPr txBox="1"/>
          <p:nvPr/>
        </p:nvSpPr>
        <p:spPr>
          <a:xfrm>
            <a:off x="609600" y="33718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Cette édition publique présente une analyse neutre des technologies et des effets possibles sur les filières.</a:t>
            </a:r>
            <a:endParaRPr lang="fr-FR" sz="2100"/>
          </a:p>
        </p:txBody>
      </p:sp>
      <p:sp>
        <p:nvSpPr>
          <p:cNvPr id="6" name="Paragraphe 3"/>
          <p:cNvSpPr txBox="1"/>
          <p:nvPr/>
        </p:nvSpPr>
        <p:spPr>
          <a:xfrm>
            <a:off x="609600" y="41719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Les références et les hypothèses figurent dans le dossier et le registre de sources.</a:t>
            </a:r>
            <a:endParaRPr lang="fr-FR" sz="2100"/>
          </a:p>
        </p:txBody>
      </p:sp>
      <p:sp>
        <p:nvSpPr>
          <p:cNvPr id="7" name="Paragraphe 4"/>
          <p:cNvSpPr txBox="1"/>
          <p:nvPr/>
        </p:nvSpPr>
        <p:spPr>
          <a:xfrm>
            <a:off x="609600" y="4972050"/>
            <a:ext cx="10668000" cy="742950"/>
          </a:xfrm>
          <a:prstGeom prst="rect">
            <a:avLst/>
          </a:prstGeom>
          <a:noFill/>
          <a:ln>
            <a:noFill/>
          </a:ln>
        </p:spPr>
        <p:txBody>
          <a:bodyPr wrap="square" lIns="0" rIns="0" tIns="0" bIns="0" anchor="t">
            <a:noAutofit/>
          </a:bodyPr>
          <a:lstStyle/>
          <a:p>
            <a:pPr marL="0" marR="0">
              <a:lnSpc>
                <a:spcPct val="112000"/>
              </a:lnSpc>
              <a:spaceAfter>
                <a:spcPts val="0"/>
              </a:spaceAfter>
            </a:pPr>
            <a:r>
              <a:rPr lang="fr-FR" sz="2100" b="0">
                <a:solidFill>
                  <a:srgbClr val="17213A"/>
                </a:solidFill>
                <a:latin typeface="Arial"/>
              </a:rPr>
              <a:t>Les résultats conditionnels restent distincts des faits observés.</a:t>
            </a:r>
            <a:endParaRPr lang="fr-FR" sz="2100"/>
          </a:p>
        </p:txBody>
      </p:sp>
      <p:sp>
        <p:nvSpPr>
          <p:cNvPr id="8" name="Source visible"/>
          <p:cNvSpPr txBox="1"/>
          <p:nvPr/>
        </p:nvSpPr>
        <p:spPr>
          <a:xfrm>
            <a:off x="609600" y="6429375"/>
            <a:ext cx="10287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Sources : S01, S03, S05, S13, S14, S23. Recherche arrêtée au 22 octobre 2026.</a:t>
            </a:r>
            <a:endParaRPr lang="fr-FR" sz="975"/>
          </a:p>
        </p:txBody>
      </p:sp>
      <p:sp>
        <p:nvSpPr>
          <p:cNvPr id="9" name="Numéro"/>
          <p:cNvSpPr txBox="1"/>
          <p:nvPr/>
        </p:nvSpPr>
        <p:spPr>
          <a:xfrm>
            <a:off x="11220450" y="6429375"/>
            <a:ext cx="381000" cy="219075"/>
          </a:xfrm>
          <a:prstGeom prst="rect">
            <a:avLst/>
          </a:prstGeom>
          <a:noFill/>
          <a:ln>
            <a:noFill/>
          </a:ln>
        </p:spPr>
        <p:txBody>
          <a:bodyPr wrap="square" lIns="0" rIns="0" tIns="0" bIns="0" anchor="t">
            <a:noAutofit/>
          </a:bodyPr>
          <a:lstStyle/>
          <a:p>
            <a:pPr marL="0" marR="0">
              <a:lnSpc>
                <a:spcPct val="112000"/>
              </a:lnSpc>
              <a:spaceAfter>
                <a:spcPts val="0"/>
              </a:spaceAfter>
            </a:pPr>
            <a:r>
              <a:rPr lang="fr-FR" sz="975" b="0">
                <a:solidFill>
                  <a:srgbClr val="596478"/>
                </a:solidFill>
                <a:latin typeface="Arial"/>
              </a:rPr>
              <a:t>24</a:t>
            </a:r>
            <a:endParaRPr lang="fr-FR" sz="975"/>
          </a:p>
        </p:txBody>
      </p:sp>
    </p:spTree>
  </p:cSld>
  <p:clrMapOvr>
    <a:masterClrMapping/>
  </p:clrMapOvr>
</p:sld>
</file>

<file path=ppt/theme/theme1.xml><?xml version="1.0" encoding="utf-8"?>
<a:theme xmlns:a="http://schemas.openxmlformats.org/drawingml/2006/main" name="UBTS Public">
  <a:themeElements>
    <a:clrScheme name="UBTS">
      <a:dk1>
        <a:srgbClr val="17213A"/>
      </a:dk1>
      <a:lt1>
        <a:srgbClr val="FFFFFF"/>
      </a:lt1>
      <a:dk2>
        <a:srgbClr val="1F2348"/>
      </a:dk2>
      <a:lt2>
        <a:srgbClr val="FBFAF7"/>
      </a:lt2>
      <a:accent1>
        <a:srgbClr val="71419B"/>
      </a:accent1>
      <a:accent2>
        <a:srgbClr val="DF008E"/>
      </a:accent2>
      <a:accent3>
        <a:srgbClr val="596478"/>
      </a:accent3>
      <a:accent4>
        <a:srgbClr val="263A88"/>
      </a:accent4>
      <a:accent5>
        <a:srgbClr val="DCE0E8"/>
      </a:accent5>
      <a:accent6>
        <a:srgbClr val="F1F2F6"/>
      </a:accent6>
      <a:hlink>
        <a:srgbClr val="71419B"/>
      </a:hlink>
      <a:folHlink>
        <a:srgbClr val="DF008E"/>
      </a:folHlink>
    </a:clrScheme>
    <a:fontScheme name="Arial">
      <a:majorFont>
        <a:latin typeface="Arial"/>
        <a:ea typeface=""/>
        <a:cs typeface=""/>
      </a:majorFont>
      <a:minorFont>
        <a:latin typeface="Arial"/>
        <a:ea typeface=""/>
        <a:cs typeface=""/>
      </a:minorFont>
    </a:fontScheme>
    <a:fmtScheme name="Office">
      <a:fillStyleLst>
        <a:solidFill>
          <a:schemeClr val="phClr"/>
        </a:solidFill>
        <a:solidFill>
          <a:schemeClr val="phClr"/>
        </a:solidFill>
        <a:solidFill>
          <a:schemeClr val="phClr"/>
        </a:solidFill>
      </a:fillStyleLst>
      <a:lnStyleLst>
        <a:ln w="9525">
          <a:solidFill>
            <a:schemeClr val="phClr"/>
          </a:solidFill>
          <a:prstDash val="solid"/>
        </a:ln>
        <a:ln w="19050">
          <a:solidFill>
            <a:schemeClr val="phClr"/>
          </a:solidFill>
          <a:prstDash val="solid"/>
        </a:ln>
        <a:ln w="28575">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UBTS Public Research</Application>
  <PresentationFormat>On-screen Show (16:9)</PresentationFormat>
  <Slides>24</Slides>
  <Notes>24</Notes>
  <Company>UBTS International Corp</Company>
</Properties>
</file>

<file path=docProps/core.xml><?xml version="1.0" encoding="utf-8"?>
<cp:coreProperties xmlns:cp="http://schemas.openxmlformats.org/package/2006/metadata/core-properties" xmlns:dc="http://purl.org/dc/elements/1.1/" xmlns:dcterms="http://purl.org/dc/terms/" xmlns:xsi="http://www.w3.org/2001/XMLSchema-instance">
  <dc:title>Cacao de laboratoire et avenir des filières africaines</dc:title>
  <dc:creator>Équipe projet UBTS International Corp</dc:creator>
  <dc:description>Étude publique revue et validée par l’équipe projet UBTS. Scénarios conditionnels 2030 à 2040.</dc:description>
  <cp:lastModifiedBy>UBTS International Corp</cp:lastModifiedBy>
  <dcterms:created xsi:type="dcterms:W3CDTF">2026-10-22T00:00:00Z</dcterms:created>
</cp:coreProperties>
</file>